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50"/>
  </p:notesMasterIdLst>
  <p:sldIdLst>
    <p:sldId id="703" r:id="rId6"/>
    <p:sldId id="661" r:id="rId7"/>
    <p:sldId id="660" r:id="rId8"/>
    <p:sldId id="665" r:id="rId9"/>
    <p:sldId id="664" r:id="rId10"/>
    <p:sldId id="663" r:id="rId11"/>
    <p:sldId id="667" r:id="rId12"/>
    <p:sldId id="558" r:id="rId13"/>
    <p:sldId id="605" r:id="rId14"/>
    <p:sldId id="668" r:id="rId15"/>
    <p:sldId id="669" r:id="rId16"/>
    <p:sldId id="670" r:id="rId17"/>
    <p:sldId id="672" r:id="rId18"/>
    <p:sldId id="671" r:id="rId19"/>
    <p:sldId id="673" r:id="rId20"/>
    <p:sldId id="688" r:id="rId21"/>
    <p:sldId id="674" r:id="rId22"/>
    <p:sldId id="675" r:id="rId23"/>
    <p:sldId id="677" r:id="rId24"/>
    <p:sldId id="679" r:id="rId25"/>
    <p:sldId id="676" r:id="rId26"/>
    <p:sldId id="680" r:id="rId27"/>
    <p:sldId id="681" r:id="rId28"/>
    <p:sldId id="699" r:id="rId29"/>
    <p:sldId id="683" r:id="rId30"/>
    <p:sldId id="610" r:id="rId31"/>
    <p:sldId id="623" r:id="rId32"/>
    <p:sldId id="697" r:id="rId33"/>
    <p:sldId id="686" r:id="rId34"/>
    <p:sldId id="685" r:id="rId35"/>
    <p:sldId id="684" r:id="rId36"/>
    <p:sldId id="687" r:id="rId37"/>
    <p:sldId id="690" r:id="rId38"/>
    <p:sldId id="626" r:id="rId39"/>
    <p:sldId id="689" r:id="rId40"/>
    <p:sldId id="705" r:id="rId41"/>
    <p:sldId id="693" r:id="rId42"/>
    <p:sldId id="692" r:id="rId43"/>
    <p:sldId id="646" r:id="rId44"/>
    <p:sldId id="625" r:id="rId45"/>
    <p:sldId id="627" r:id="rId46"/>
    <p:sldId id="698" r:id="rId47"/>
    <p:sldId id="650" r:id="rId48"/>
    <p:sldId id="64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Sheet1!$E$23</c:f>
              <c:strCache>
                <c:ptCount val="1"/>
                <c:pt idx="0">
                  <c:v>Resistors</c:v>
                </c:pt>
              </c:strCache>
            </c:strRef>
          </c:tx>
          <c:invertIfNegative val="0"/>
          <c:cat>
            <c:numRef>
              <c:f>Sheet1!$D$24:$D$28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cat>
          <c:val>
            <c:numRef>
              <c:f>Sheet1!$E$24:$E$28</c:f>
              <c:numCache>
                <c:formatCode>General</c:formatCode>
                <c:ptCount val="5"/>
                <c:pt idx="0">
                  <c:v>0</c:v>
                </c:pt>
                <c:pt idx="1">
                  <c:v>0.62</c:v>
                </c:pt>
                <c:pt idx="2">
                  <c:v>0.95</c:v>
                </c:pt>
                <c:pt idx="3">
                  <c:v>1.98</c:v>
                </c:pt>
                <c:pt idx="4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F-4258-9621-4A82B95E6110}"/>
            </c:ext>
          </c:extLst>
        </c:ser>
        <c:ser>
          <c:idx val="1"/>
          <c:order val="1"/>
          <c:tx>
            <c:strRef>
              <c:f>Sheet1!$F$23</c:f>
              <c:strCache>
                <c:ptCount val="1"/>
              </c:strCache>
            </c:strRef>
          </c:tx>
          <c:invertIfNegative val="0"/>
          <c:cat>
            <c:numRef>
              <c:f>Sheet1!$D$24:$D$28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cat>
          <c:val>
            <c:numRef>
              <c:f>Sheet1!$F$24:$F$28</c:f>
            </c:numRef>
          </c:val>
          <c:extLst>
            <c:ext xmlns:c16="http://schemas.microsoft.com/office/drawing/2014/chart" uri="{C3380CC4-5D6E-409C-BE32-E72D297353CC}">
              <c16:uniqueId val="{00000001-EB4F-4258-9621-4A82B95E6110}"/>
            </c:ext>
          </c:extLst>
        </c:ser>
        <c:ser>
          <c:idx val="2"/>
          <c:order val="2"/>
          <c:tx>
            <c:strRef>
              <c:f>Sheet1!$G$23</c:f>
              <c:strCache>
                <c:ptCount val="1"/>
                <c:pt idx="0">
                  <c:v>Capacitors</c:v>
                </c:pt>
              </c:strCache>
            </c:strRef>
          </c:tx>
          <c:invertIfNegative val="0"/>
          <c:cat>
            <c:numRef>
              <c:f>Sheet1!$D$24:$D$28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cat>
          <c:val>
            <c:numRef>
              <c:f>Sheet1!$G$24:$G$28</c:f>
              <c:numCache>
                <c:formatCode>General</c:formatCode>
                <c:ptCount val="5"/>
                <c:pt idx="0">
                  <c:v>0</c:v>
                </c:pt>
                <c:pt idx="1">
                  <c:v>0.51</c:v>
                </c:pt>
                <c:pt idx="2">
                  <c:v>0.79</c:v>
                </c:pt>
                <c:pt idx="3">
                  <c:v>2.08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4F-4258-9621-4A82B95E6110}"/>
            </c:ext>
          </c:extLst>
        </c:ser>
        <c:ser>
          <c:idx val="3"/>
          <c:order val="3"/>
          <c:tx>
            <c:strRef>
              <c:f>Sheet1!$H$23</c:f>
              <c:strCache>
                <c:ptCount val="1"/>
                <c:pt idx="0">
                  <c:v>Gorilla</c:v>
                </c:pt>
              </c:strCache>
            </c:strRef>
          </c:tx>
          <c:invertIfNegative val="0"/>
          <c:cat>
            <c:numRef>
              <c:f>Sheet1!$D$24:$D$28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cat>
          <c:val>
            <c:numRef>
              <c:f>Sheet1!$H$24:$H$28</c:f>
              <c:numCache>
                <c:formatCode>General</c:formatCode>
                <c:ptCount val="5"/>
                <c:pt idx="0">
                  <c:v>0</c:v>
                </c:pt>
                <c:pt idx="1">
                  <c:v>0.67</c:v>
                </c:pt>
                <c:pt idx="2">
                  <c:v>0.98</c:v>
                </c:pt>
                <c:pt idx="3">
                  <c:v>1.59</c:v>
                </c:pt>
                <c:pt idx="4">
                  <c:v>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4F-4258-9621-4A82B95E6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987776"/>
        <c:axId val="117002240"/>
      </c:barChart>
      <c:lineChart>
        <c:grouping val="standard"/>
        <c:varyColors val="0"/>
        <c:ser>
          <c:idx val="4"/>
          <c:order val="4"/>
          <c:tx>
            <c:strRef>
              <c:f>Sheet1!$I$23</c:f>
              <c:strCache>
                <c:ptCount val="1"/>
                <c:pt idx="0">
                  <c:v>TLD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Sheet1!$D$24:$D$28</c:f>
              <c:numCache>
                <c:formatCode>General</c:formatCode>
                <c:ptCount val="5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</c:numCache>
            </c:numRef>
          </c:cat>
          <c:val>
            <c:numRef>
              <c:f>Sheet1!$I$24:$I$28</c:f>
              <c:numCache>
                <c:formatCode>General</c:formatCode>
                <c:ptCount val="5"/>
                <c:pt idx="0">
                  <c:v>0</c:v>
                </c:pt>
                <c:pt idx="1">
                  <c:v>0.49</c:v>
                </c:pt>
                <c:pt idx="2">
                  <c:v>0.95</c:v>
                </c:pt>
                <c:pt idx="3">
                  <c:v>1.98</c:v>
                </c:pt>
                <c:pt idx="4">
                  <c:v>3.98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4F-4258-9621-4A82B95E6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87776"/>
        <c:axId val="117002240"/>
      </c:lineChart>
      <c:catAx>
        <c:axId val="1169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7002240"/>
        <c:crosses val="autoZero"/>
        <c:auto val="1"/>
        <c:lblAlgn val="ctr"/>
        <c:lblOffset val="100"/>
        <c:noMultiLvlLbl val="0"/>
      </c:catAx>
      <c:valAx>
        <c:axId val="117002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6987776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97594050743652E-2"/>
          <c:y val="7.407407407407407E-2"/>
          <c:w val="0.8585579615048119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'[ODRD - Ohio State Data - 7 Days Post Irradiation.xlsx]ODRD;Neutrons; 7 days'!$F$6</c:f>
              <c:strCache>
                <c:ptCount val="1"/>
                <c:pt idx="0">
                  <c:v>SHAM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days'!$G$6:$I$6</c:f>
              <c:numCache>
                <c:formatCode>General</c:formatCode>
                <c:ptCount val="3"/>
                <c:pt idx="0" formatCode="0.0000">
                  <c:v>0</c:v>
                </c:pt>
                <c:pt idx="1">
                  <c:v>0</c:v>
                </c:pt>
                <c:pt idx="2" formatCode="0.0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1-4DA9-B881-2B3D1A8040B1}"/>
            </c:ext>
          </c:extLst>
        </c:ser>
        <c:ser>
          <c:idx val="1"/>
          <c:order val="1"/>
          <c:tx>
            <c:strRef>
              <c:f>'[ODRD - Ohio State Data - 7 Days Post Irradiation.xlsx]ODRD;Neutrons; 7 days'!$F$7</c:f>
              <c:strCache>
                <c:ptCount val="1"/>
                <c:pt idx="0">
                  <c:v>0.10Gy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days'!$G$7:$I$7</c:f>
              <c:numCache>
                <c:formatCode>General</c:formatCode>
                <c:ptCount val="3"/>
                <c:pt idx="0" formatCode="0.0000">
                  <c:v>1.3299999999999999E-2</c:v>
                </c:pt>
                <c:pt idx="1">
                  <c:v>0</c:v>
                </c:pt>
                <c:pt idx="2" formatCode="0.000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1-4DA9-B881-2B3D1A8040B1}"/>
            </c:ext>
          </c:extLst>
        </c:ser>
        <c:ser>
          <c:idx val="2"/>
          <c:order val="2"/>
          <c:tx>
            <c:strRef>
              <c:f>'[ODRD - Ohio State Data - 7 Days Post Irradiation.xlsx]ODRD;Neutrons; 7 days'!$F$8</c:f>
              <c:strCache>
                <c:ptCount val="1"/>
                <c:pt idx="0">
                  <c:v>0.25Gy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days'!$G$8:$I$8</c:f>
              <c:numCache>
                <c:formatCode>General</c:formatCode>
                <c:ptCount val="3"/>
                <c:pt idx="0" formatCode="0.0000">
                  <c:v>0.06</c:v>
                </c:pt>
                <c:pt idx="1">
                  <c:v>0</c:v>
                </c:pt>
                <c:pt idx="2" formatCode="0.000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1-4DA9-B881-2B3D1A8040B1}"/>
            </c:ext>
          </c:extLst>
        </c:ser>
        <c:ser>
          <c:idx val="3"/>
          <c:order val="3"/>
          <c:tx>
            <c:strRef>
              <c:f>'[ODRD - Ohio State Data - 7 Days Post Irradiation.xlsx]ODRD;Neutrons; 7 days'!$F$9</c:f>
              <c:strCache>
                <c:ptCount val="1"/>
                <c:pt idx="0">
                  <c:v>0.50Gy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days'!$G$9:$I$9</c:f>
              <c:numCache>
                <c:formatCode>General</c:formatCode>
                <c:ptCount val="3"/>
                <c:pt idx="0" formatCode="0.0000">
                  <c:v>8.6699999999999999E-2</c:v>
                </c:pt>
                <c:pt idx="1">
                  <c:v>0</c:v>
                </c:pt>
                <c:pt idx="2" formatCode="0.000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A1-4DA9-B881-2B3D1A8040B1}"/>
            </c:ext>
          </c:extLst>
        </c:ser>
        <c:ser>
          <c:idx val="4"/>
          <c:order val="4"/>
          <c:tx>
            <c:strRef>
              <c:f>'[ODRD - Ohio State Data - 7 Days Post Irradiation.xlsx]ODRD;Neutrons; 7 days'!$F$10</c:f>
              <c:strCache>
                <c:ptCount val="1"/>
                <c:pt idx="0">
                  <c:v>0.75Gy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days'!$G$10:$I$10</c:f>
              <c:numCache>
                <c:formatCode>General</c:formatCode>
                <c:ptCount val="3"/>
                <c:pt idx="0" formatCode="0.0000">
                  <c:v>0.18</c:v>
                </c:pt>
                <c:pt idx="1">
                  <c:v>0</c:v>
                </c:pt>
                <c:pt idx="2" formatCode="0.0000">
                  <c:v>0.52939999999999998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A1-4DA9-B881-2B3D1A8040B1}"/>
            </c:ext>
          </c:extLst>
        </c:ser>
        <c:ser>
          <c:idx val="5"/>
          <c:order val="5"/>
          <c:tx>
            <c:strRef>
              <c:f>'[ODRD - Ohio State Data - 7 Days Post Irradiation.xlsx]ODRD;Neutrons; 7 days'!$F$11</c:f>
              <c:strCache>
                <c:ptCount val="1"/>
                <c:pt idx="0">
                  <c:v>1Gy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days'!$G$11:$I$11</c:f>
              <c:numCache>
                <c:formatCode>General</c:formatCode>
                <c:ptCount val="3"/>
                <c:pt idx="0" formatCode="0.000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A1-4DA9-B881-2B3D1A8040B1}"/>
            </c:ext>
          </c:extLst>
        </c:ser>
        <c:ser>
          <c:idx val="6"/>
          <c:order val="6"/>
          <c:tx>
            <c:strRef>
              <c:f>'[ODRD - Ohio State Data - 7 Days Post Irradiation.xlsx]ODRD;Neutrons; 7 days'!$F$12</c:f>
              <c:strCache>
                <c:ptCount val="1"/>
                <c:pt idx="0">
                  <c:v>1.5Gy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days'!$G$12:$I$12</c:f>
              <c:numCache>
                <c:formatCode>General</c:formatCode>
                <c:ptCount val="3"/>
                <c:pt idx="0" formatCode="0.000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A1-4DA9-B881-2B3D1A8040B1}"/>
            </c:ext>
          </c:extLst>
        </c:ser>
        <c:ser>
          <c:idx val="7"/>
          <c:order val="7"/>
          <c:tx>
            <c:strRef>
              <c:f>'[ODRD - Ohio State Data - 7 Days Post Irradiation.xlsx]ODRD;Neutrons; 7 days'!$F$13</c:f>
              <c:strCache>
                <c:ptCount val="1"/>
                <c:pt idx="0">
                  <c:v>2Gy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'[ODRD - Ohio State Data - 7 Days Post Irradiation.xlsx]ODRD;Neutrons; 7 days'!$G$5:$I$5</c:f>
              <c:strCache>
                <c:ptCount val="3"/>
                <c:pt idx="0">
                  <c:v>Neutrons</c:v>
                </c:pt>
                <c:pt idx="2">
                  <c:v>Gamma</c:v>
                </c:pt>
              </c:strCache>
            </c:strRef>
          </c:cat>
          <c:val>
            <c:numRef>
              <c:f>'[ODRD - Ohio State Data - 7 Days Post Irradiation.xlsx]ODRD;Neutrons; 7 days'!$G$13:$I$13</c:f>
              <c:numCache>
                <c:formatCode>General</c:formatCode>
                <c:ptCount val="3"/>
                <c:pt idx="0" formatCode="0.0000">
                  <c:v>1.0385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A1-4DA9-B881-2B3D1A804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13307448"/>
        <c:axId val="613301872"/>
      </c:barChart>
      <c:catAx>
        <c:axId val="61330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301872"/>
        <c:crosses val="autoZero"/>
        <c:auto val="1"/>
        <c:lblAlgn val="ctr"/>
        <c:lblOffset val="100"/>
        <c:noMultiLvlLbl val="0"/>
      </c:catAx>
      <c:valAx>
        <c:axId val="61330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3074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421E-2582-44E1-BECD-7270E8F2C09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8BC7-0F55-4F2F-A78F-37419217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F9729-7308-48FE-B6AB-FB2E71664A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5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3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5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8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F9729-7308-48FE-B6AB-FB2E71664A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6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3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E334C-55D1-4320-8D2B-E1B01EE57C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D0E4E-FFF8-AEA5-444C-B5BF8A992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75A83-2B4C-B911-3A57-E326CE69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4F96-5638-246B-4AE7-182EE1B8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0659B-476A-40D4-5361-810FD7FD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514B7-ED8D-372B-46D2-37CED833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1AFF-D93C-3D2F-68E2-F15F6FB9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AC46D-8032-38B1-82D5-40C1C8F71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879A-DED2-08C2-98E9-2AE84DCA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944E5-72B0-5D84-2310-9EEF3CA7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4430-D6BD-0F2B-394F-89E6AFAC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DF55C-D1F0-C947-CBBB-9FC202FC8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EE1B9-026A-EFDE-6CE7-3F41E5144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1FB9-66C9-7D6A-E6D0-B27F11AA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047C8-935A-A594-8AF1-1F1BECE8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FDC3-1D1C-DDFF-8628-96B9854B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9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7B51-80FC-43C9-BF12-C4103100CB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24C3D-C1E8-4D41-9350-D2C0E59860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881A7-D1D5-4043-8F3C-6A6D21709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207" y="228076"/>
            <a:ext cx="10361587" cy="1219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5207" y="1714142"/>
            <a:ext cx="5084032" cy="415266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2764" y="1714142"/>
            <a:ext cx="5084032" cy="415266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714B-0B0D-4DB4-B793-F4C9E0AD66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0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3B60-DC99-4E5F-9C10-1215E6CE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0169-ED91-48FC-AD8E-F53069BFA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4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7244-3D9C-4B16-A039-F1BE216A8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3178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178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A0D69-9705-46EA-BBAA-041823C4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4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BF6D-FE01-41D7-AE90-DC6A1AD87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12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647C6-6A33-4ED8-8181-EB62CF2EB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2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A2F1-4487-725E-2F71-A82794C7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EA291-B136-09E1-66EE-99A40B01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3C02D-1FBC-413C-B49B-99F0668C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4FA9-5E47-CEC6-2488-DB34A663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45F4-CF4F-8AA3-AD51-2676D1A0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73D3-E62A-4CEB-8F68-39FF61C0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2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9449-590D-4BC6-8011-541AAB977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3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C360-0F30-4C77-B386-A9802BFF5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2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0F5B-71CE-4D7E-BDB8-C0B22CD8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9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F60F-3315-4A61-87C8-EF475313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7317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7317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61156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61156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B781-3265-4A88-A4A9-286ADFDA2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34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F446-4F64-40DC-B160-25254B693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4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7317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178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E0AB-AF06-41B2-9A40-3D52BCF2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FC8B-F715-18C3-76D0-99093E72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88AE1-CD35-AAEB-CC6D-2C5A8E267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F7847-8385-2967-CFAC-65D2646C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995E1-80DC-2E44-394F-6D9AF778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3811B-DD08-5A4F-FE47-07073D42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0F5F-A41A-2C68-D8B3-7334414C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DDBE-D18A-43DA-3C60-E9E73C00A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A9498-CD73-9B4F-5877-AADFAF9C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9EF5-ECBC-F709-0C43-3CF84029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CB39A-92ED-0D88-05E1-CD04BE63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2F3E4-5D40-0E82-2F2D-142BDD52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C7B4-1F3B-B395-AFF5-8489A13E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017CC-187B-69C2-779B-53452EF3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42D95-8CE5-E2D1-F34E-86755B16B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C7BF9-10F8-11CA-B16D-67A7DD24D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1A1DE-3E22-3BF3-B248-8F260C97C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2D34B-EBA9-9F51-E98F-7926CFD2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4173B-C22A-AD40-AB3A-51637E78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4BDC61-C330-5A27-CEB0-9C09E483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C22B-EB88-AAE8-987E-7608C4E7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225B1-F697-158F-9813-2DC415E7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7C3F6-A1BA-CFC8-88C9-8EDDDF4C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88A70-7F45-3C26-8612-E92DE262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D24EF-5D13-94F5-A766-F789BCDD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61B3C-6AE3-1208-615D-0AE93F88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7257-97DC-8928-2E91-E4735E11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9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CB76-93CE-B8C0-F269-C3AD4EDA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2AF3-71A0-D940-8293-9C708AE86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25F5E-99AB-5CA6-F8C0-F20730F7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2DA64-A541-711E-B5BF-474AC8B2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054F8-0DB9-6200-4D2F-021C6D9E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19003-69A6-2F0E-A735-5926BB49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2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43C56-9D4D-39E7-CC73-8C3592F6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66B89-7167-9F78-3081-0E3CE12C6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FE0D2-8597-0FD7-A166-85879EC67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038C-0640-0763-D4E6-C677F78A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C5948-5D79-0272-489A-2C53D1F3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6E71C-E542-4557-0C4F-79FAA9CE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BADD8-707E-312A-DF5E-413732EB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D1F33-F683-BBC4-5E9F-0887DBD76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3FB2E-6532-0FCB-6D6A-9238212A4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C6C3-F2D4-4AEE-8CC7-06C3B59AF35C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7CE1-3616-CA12-0EAB-50AC18AD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63A6A-87AC-3D94-F0A0-461BFB095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B8F0-68CE-4587-A459-B4455A64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73178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4673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75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B2BC1051-E2F2-49AC-B157-DEE89ADFB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9" name="Picture 7" descr="blackbarfoo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957891"/>
            <a:ext cx="1219411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94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000" b="1" i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Ø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SzPct val="70000"/>
        <a:buFont typeface="Arial" charset="0"/>
        <a:buChar char="–"/>
        <a:defRPr sz="2100">
          <a:solidFill>
            <a:srgbClr val="FFFF00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1800">
          <a:solidFill>
            <a:srgbClr val="FFFF00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FFFF00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FFFF00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microsoft.com/office/2007/relationships/hdphoto" Target="../media/hdphoto6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F8B0C8C9-B818-1C04-74EC-5DDC92F7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637" y="-657305"/>
            <a:ext cx="6183752" cy="33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Radiation Biodosimetry: Where we are and where we need to 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FC014-AC03-C122-EE27-97DA4FFC589B}"/>
              </a:ext>
            </a:extLst>
          </p:cNvPr>
          <p:cNvSpPr txBox="1"/>
          <p:nvPr/>
        </p:nvSpPr>
        <p:spPr>
          <a:xfrm>
            <a:off x="3779520" y="2505670"/>
            <a:ext cx="52037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Dr. Adayabalam S. Balajee</a:t>
            </a:r>
          </a:p>
          <a:p>
            <a:r>
              <a:rPr lang="en-US" b="1" dirty="0"/>
              <a:t>Director of Cytogenetic Biodosimetry Laboratory</a:t>
            </a:r>
          </a:p>
          <a:p>
            <a:r>
              <a:rPr lang="en-US" b="1" dirty="0"/>
              <a:t>Radiation Emergency Assistance Center/Training Site</a:t>
            </a:r>
          </a:p>
          <a:p>
            <a:r>
              <a:rPr lang="en-US" b="1" dirty="0"/>
              <a:t>Oak Ridge Institute for Science and Education</a:t>
            </a:r>
          </a:p>
          <a:p>
            <a:r>
              <a:rPr lang="en-US" b="1" dirty="0"/>
              <a:t>Oak Ridge Associated Universities</a:t>
            </a:r>
          </a:p>
          <a:p>
            <a:r>
              <a:rPr lang="en-US" b="1" dirty="0"/>
              <a:t>Oak Ridge, TN 37830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2F0D7-E98C-1C6B-04E5-85C98F0A06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667" y="3828706"/>
            <a:ext cx="5166424" cy="278164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70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995" y="106003"/>
            <a:ext cx="526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Most used biodosimetry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5479" y="827298"/>
            <a:ext cx="509376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400" dirty="0"/>
              <a:t>Time to emesis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Lymphocyte depletion kinetics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Electron paramagnetic resonance (EPR)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Gene expression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Dicentric Chromosome Assay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</a:rPr>
              <a:t>Cytokinesis Blocked Micronucleus assay</a:t>
            </a:r>
          </a:p>
          <a:p>
            <a:pPr algn="l"/>
            <a:endParaRPr lang="en-US" sz="24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2595" y="51212"/>
            <a:ext cx="4966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Potential Biodosimeters for POC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990" y="1147977"/>
            <a:ext cx="191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(Total Assay Time)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9697" y="1721424"/>
            <a:ext cx="59651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/>
              <a:t>Time to emesis			      Self reporting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Lymphocyte depletion kinetics    	      5 min </a:t>
            </a:r>
          </a:p>
          <a:p>
            <a:pPr algn="l"/>
            <a:r>
              <a:rPr lang="en-US" b="1" dirty="0"/>
              <a:t>(must be repeated a few times)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Electron paramagnetic resonance     	     5min  </a:t>
            </a:r>
          </a:p>
          <a:p>
            <a:pPr algn="l"/>
            <a:r>
              <a:rPr lang="en-US" b="1" dirty="0"/>
              <a:t>(EPR)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Gene expression			    4-7 hours</a:t>
            </a:r>
          </a:p>
        </p:txBody>
      </p:sp>
    </p:spTree>
    <p:extLst>
      <p:ext uri="{BB962C8B-B14F-4D97-AF65-F5344CB8AC3E}">
        <p14:creationId xmlns:p14="http://schemas.microsoft.com/office/powerpoint/2010/main" val="74505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4313" y="5398619"/>
            <a:ext cx="15504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Biodosimetry </a:t>
            </a:r>
          </a:p>
          <a:p>
            <a:pPr algn="l"/>
            <a:r>
              <a:rPr lang="en-US" sz="1200" b="1" dirty="0"/>
              <a:t>Assessment</a:t>
            </a:r>
          </a:p>
          <a:p>
            <a:pPr algn="l"/>
            <a:r>
              <a:rPr lang="en-US" sz="1200" b="1" dirty="0"/>
              <a:t>Tool (BAT)- AFRRI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507A495-0BC9-8CCD-26C3-87D220BF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93" y="867454"/>
            <a:ext cx="7547532" cy="4531165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00C49C-80A5-5731-E249-6DF4C2005F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173" y="166256"/>
            <a:ext cx="7471063" cy="9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7328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EMESIS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948" y="143138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* Self reporting</a:t>
            </a:r>
          </a:p>
          <a:p>
            <a:pPr marL="0" indent="0">
              <a:buNone/>
            </a:pPr>
            <a:r>
              <a:rPr lang="en-US" sz="2400" dirty="0"/>
              <a:t>* No equipment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* Capable of  identifying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severely exposed group (&gt; 2Gy)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ym typeface="Symbol" panose="05050102010706020507" pitchFamily="18" charset="2"/>
              </a:rPr>
              <a:t>* Potentially useful for higher doses with an early onset of emesis before 30 min or less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ym typeface="Symbol" panose="05050102010706020507" pitchFamily="18" charset="2"/>
              </a:rPr>
              <a:t>* Provides evidence of ARS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668" y="1346978"/>
            <a:ext cx="4038600" cy="4694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* May not be specific for radiation</a:t>
            </a:r>
          </a:p>
          <a:p>
            <a:pPr marL="0" indent="0">
              <a:buNone/>
            </a:pPr>
            <a:r>
              <a:rPr lang="en-US" sz="2400" dirty="0"/>
              <a:t>* Can be due to psychosomatic illness</a:t>
            </a:r>
          </a:p>
          <a:p>
            <a:pPr marL="0" indent="0">
              <a:buNone/>
            </a:pPr>
            <a:r>
              <a:rPr lang="en-US" sz="2400" dirty="0"/>
              <a:t>* Dose prediction error is 200% (less than 10% is acceptable) for low doses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* Asymptomatic people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without emesis</a:t>
            </a:r>
          </a:p>
          <a:p>
            <a:pPr marL="0" indent="0">
              <a:buNone/>
            </a:pPr>
            <a:r>
              <a:rPr lang="en-US" sz="2400" dirty="0"/>
              <a:t>* False positive rate increases with increasing time for emesis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8829" y="729277"/>
            <a:ext cx="6747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 dirty="0"/>
              <a:t>Advantages </a:t>
            </a:r>
            <a:r>
              <a:rPr lang="en-US" sz="3200" b="1" dirty="0"/>
              <a:t>                      </a:t>
            </a:r>
            <a:r>
              <a:rPr lang="en-US" sz="3200" b="1" u="sng" dirty="0"/>
              <a:t>Disadvantages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0A35D8-28E3-1EFF-1F94-0694706012E5}"/>
              </a:ext>
            </a:extLst>
          </p:cNvPr>
          <p:cNvSpPr/>
          <p:nvPr/>
        </p:nvSpPr>
        <p:spPr>
          <a:xfrm>
            <a:off x="6158348" y="731836"/>
            <a:ext cx="4267200" cy="5225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BFF1B-839F-CA03-3419-CF237F659C3C}"/>
              </a:ext>
            </a:extLst>
          </p:cNvPr>
          <p:cNvSpPr/>
          <p:nvPr/>
        </p:nvSpPr>
        <p:spPr>
          <a:xfrm>
            <a:off x="2098501" y="731836"/>
            <a:ext cx="3976720" cy="5225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790988" y="182700"/>
            <a:ext cx="5428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Lymphocyte Depletion Kinetics</a:t>
            </a:r>
          </a:p>
        </p:txBody>
      </p:sp>
      <p:pic>
        <p:nvPicPr>
          <p:cNvPr id="3" name="Picture 2" descr="A picture containing fabric, tiled&#10;&#10;Description automatically generated">
            <a:extLst>
              <a:ext uri="{FF2B5EF4-FFF2-40B4-BE49-F238E27FC236}">
                <a16:creationId xmlns:a16="http://schemas.microsoft.com/office/drawing/2014/main" id="{B0FDF7B8-52ED-028A-0B2C-EBF44F1973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832" y="1125893"/>
            <a:ext cx="3209864" cy="4277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8368FF-90C4-4BA0-0EFD-103DABDA142A}"/>
              </a:ext>
            </a:extLst>
          </p:cNvPr>
          <p:cNvSpPr txBox="1"/>
          <p:nvPr/>
        </p:nvSpPr>
        <p:spPr>
          <a:xfrm>
            <a:off x="6082689" y="1121171"/>
            <a:ext cx="169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collection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051289-822B-F21F-847B-C545FFF21EE6}"/>
              </a:ext>
            </a:extLst>
          </p:cNvPr>
          <p:cNvCxnSpPr>
            <a:cxnSpLocks/>
          </p:cNvCxnSpPr>
          <p:nvPr/>
        </p:nvCxnSpPr>
        <p:spPr>
          <a:xfrm>
            <a:off x="7069089" y="1490503"/>
            <a:ext cx="5216" cy="712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B393DFB-AD5F-5148-4BD2-3E4C45752C86}"/>
              </a:ext>
            </a:extLst>
          </p:cNvPr>
          <p:cNvSpPr txBox="1"/>
          <p:nvPr/>
        </p:nvSpPr>
        <p:spPr>
          <a:xfrm>
            <a:off x="5891929" y="2202873"/>
            <a:ext cx="1990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 lymphocytes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65A8C-DA69-4282-AFA2-2C7C9B6340CC}"/>
              </a:ext>
            </a:extLst>
          </p:cNvPr>
          <p:cNvSpPr txBox="1"/>
          <p:nvPr/>
        </p:nvSpPr>
        <p:spPr>
          <a:xfrm>
            <a:off x="5891930" y="3429000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 the data to BAT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5F0486-2171-6B4B-7643-889CB3C4B6E5}"/>
              </a:ext>
            </a:extLst>
          </p:cNvPr>
          <p:cNvCxnSpPr/>
          <p:nvPr/>
        </p:nvCxnSpPr>
        <p:spPr>
          <a:xfrm flipH="1">
            <a:off x="7074305" y="2602984"/>
            <a:ext cx="1" cy="826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21CCBB-2948-0794-523A-4D2E1A6652F8}"/>
              </a:ext>
            </a:extLst>
          </p:cNvPr>
          <p:cNvCxnSpPr/>
          <p:nvPr/>
        </p:nvCxnSpPr>
        <p:spPr>
          <a:xfrm flipH="1">
            <a:off x="7069089" y="3829111"/>
            <a:ext cx="1" cy="826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1189FB4-63CE-AC74-C305-B3943A4958D5}"/>
              </a:ext>
            </a:extLst>
          </p:cNvPr>
          <p:cNvSpPr txBox="1"/>
          <p:nvPr/>
        </p:nvSpPr>
        <p:spPr>
          <a:xfrm>
            <a:off x="5981794" y="4628834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Dose estimation </a:t>
            </a:r>
          </a:p>
          <a:p>
            <a:r>
              <a:rPr lang="en-US" dirty="0"/>
              <a:t> using the algorithm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DD1B76C-EFC1-FC83-9438-3A4250BE4EEE}"/>
              </a:ext>
            </a:extLst>
          </p:cNvPr>
          <p:cNvGrpSpPr/>
          <p:nvPr/>
        </p:nvGrpSpPr>
        <p:grpSpPr>
          <a:xfrm>
            <a:off x="8492512" y="2217995"/>
            <a:ext cx="2092990" cy="1956642"/>
            <a:chOff x="6957492" y="1872468"/>
            <a:chExt cx="2092990" cy="195664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F85019F-DB88-102A-1E09-1232804B4DCA}"/>
                </a:ext>
              </a:extLst>
            </p:cNvPr>
            <p:cNvCxnSpPr>
              <a:cxnSpLocks/>
            </p:cNvCxnSpPr>
            <p:nvPr/>
          </p:nvCxnSpPr>
          <p:spPr>
            <a:xfrm>
              <a:off x="7358230" y="1872468"/>
              <a:ext cx="0" cy="15669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16DB14-D71B-96E8-DB65-76E4DD311DCE}"/>
                </a:ext>
              </a:extLst>
            </p:cNvPr>
            <p:cNvCxnSpPr/>
            <p:nvPr/>
          </p:nvCxnSpPr>
          <p:spPr>
            <a:xfrm>
              <a:off x="7358230" y="3429000"/>
              <a:ext cx="169225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4E7A2C7-6D7C-C88B-F578-8277D9952015}"/>
                </a:ext>
              </a:extLst>
            </p:cNvPr>
            <p:cNvCxnSpPr/>
            <p:nvPr/>
          </p:nvCxnSpPr>
          <p:spPr>
            <a:xfrm>
              <a:off x="7543800" y="1943100"/>
              <a:ext cx="1506682" cy="132148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B6A787-7425-9777-D72C-7F7A62CBC2A4}"/>
                </a:ext>
              </a:extLst>
            </p:cNvPr>
            <p:cNvSpPr txBox="1"/>
            <p:nvPr/>
          </p:nvSpPr>
          <p:spPr>
            <a:xfrm rot="16200000">
              <a:off x="6613969" y="2365874"/>
              <a:ext cx="994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Cell counts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D71321-AA09-40F0-5CDC-F2932050CD8B}"/>
                </a:ext>
              </a:extLst>
            </p:cNvPr>
            <p:cNvSpPr txBox="1"/>
            <p:nvPr/>
          </p:nvSpPr>
          <p:spPr>
            <a:xfrm>
              <a:off x="7265270" y="3456426"/>
              <a:ext cx="16439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Radiation dose (Gy)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3CCBE77-098F-802C-A506-E03A31C18C9F}"/>
                </a:ext>
              </a:extLst>
            </p:cNvPr>
            <p:cNvCxnSpPr>
              <a:cxnSpLocks/>
            </p:cNvCxnSpPr>
            <p:nvPr/>
          </p:nvCxnSpPr>
          <p:spPr>
            <a:xfrm>
              <a:off x="7358230" y="3829110"/>
              <a:ext cx="169225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286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7793" y="-299049"/>
            <a:ext cx="7771190" cy="1219264"/>
          </a:xfrm>
        </p:spPr>
        <p:txBody>
          <a:bodyPr/>
          <a:lstStyle/>
          <a:p>
            <a:pPr algn="ctr"/>
            <a:r>
              <a:rPr lang="en-US" b="1" dirty="0"/>
              <a:t>Whole blood cell counts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124344" y="1698442"/>
            <a:ext cx="3813024" cy="415266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Total assay time is a few minutes per sample</a:t>
            </a:r>
          </a:p>
          <a:p>
            <a:r>
              <a:rPr lang="en-US" sz="2400" dirty="0"/>
              <a:t>High throughput capability</a:t>
            </a:r>
          </a:p>
          <a:p>
            <a:r>
              <a:rPr lang="en-US" sz="2400" dirty="0"/>
              <a:t>Most useful for clinicians for appropriate therapeutic strategies</a:t>
            </a:r>
          </a:p>
          <a:p>
            <a:r>
              <a:rPr lang="en-US" sz="2400" dirty="0"/>
              <a:t>Highly relevant for ARS</a:t>
            </a:r>
          </a:p>
          <a:p>
            <a:r>
              <a:rPr lang="en-US" sz="2400" dirty="0"/>
              <a:t>Radiation specific  diagnostic tool</a:t>
            </a:r>
          </a:p>
          <a:p>
            <a:r>
              <a:rPr lang="en-US" sz="2400" dirty="0"/>
              <a:t>Decline of 50% lymphocytes</a:t>
            </a:r>
          </a:p>
          <a:p>
            <a:pPr marL="339725" indent="-339725">
              <a:buNone/>
            </a:pPr>
            <a:r>
              <a:rPr lang="en-US" sz="2400" dirty="0"/>
              <a:t>     Within 12 hours indicates a  significant radiation dose( &gt;3 Gy whole body dose)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418082" y="1698442"/>
            <a:ext cx="3813024" cy="4152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Variable  blood cell counts</a:t>
            </a:r>
          </a:p>
          <a:p>
            <a:pPr marL="344488" indent="0">
              <a:spcBef>
                <a:spcPts val="0"/>
              </a:spcBef>
              <a:buNone/>
            </a:pPr>
            <a:r>
              <a:rPr lang="en-US" sz="2400" dirty="0"/>
              <a:t>among individuals</a:t>
            </a:r>
          </a:p>
          <a:p>
            <a:pPr marL="290513" indent="-290513">
              <a:spcBef>
                <a:spcPts val="0"/>
              </a:spcBef>
              <a:buNone/>
            </a:pPr>
            <a:r>
              <a:rPr lang="en-US" sz="1400" dirty="0">
                <a:sym typeface="Symbol" panose="05050102010706020507" pitchFamily="18" charset="2"/>
              </a:rPr>
              <a:t>      </a:t>
            </a:r>
            <a:r>
              <a:rPr lang="en-US" sz="2400" dirty="0"/>
              <a:t>Base line data not      available for comparison</a:t>
            </a:r>
          </a:p>
          <a:p>
            <a:r>
              <a:rPr lang="en-US" sz="2400" dirty="0"/>
              <a:t>Multiple collections are required up to 3 times per day</a:t>
            </a:r>
          </a:p>
          <a:p>
            <a:r>
              <a:rPr lang="en-US" sz="2400" dirty="0"/>
              <a:t>Time consuming and challenging for triage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6406" y="786108"/>
            <a:ext cx="6933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 dirty="0"/>
              <a:t>Advantages</a:t>
            </a:r>
            <a:r>
              <a:rPr lang="en-US" sz="3200" b="1" dirty="0"/>
              <a:t>                       </a:t>
            </a:r>
            <a:r>
              <a:rPr lang="en-US" sz="3200" b="1" u="sng" dirty="0"/>
              <a:t>Disadvantages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574931-FDA5-1612-C8FC-0F7FA22EDFB4}"/>
              </a:ext>
            </a:extLst>
          </p:cNvPr>
          <p:cNvSpPr/>
          <p:nvPr/>
        </p:nvSpPr>
        <p:spPr>
          <a:xfrm>
            <a:off x="2098501" y="731836"/>
            <a:ext cx="3976720" cy="5225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39E796-4E35-884D-1236-6C8C8BCECB88}"/>
              </a:ext>
            </a:extLst>
          </p:cNvPr>
          <p:cNvSpPr/>
          <p:nvPr/>
        </p:nvSpPr>
        <p:spPr>
          <a:xfrm>
            <a:off x="6274904" y="731836"/>
            <a:ext cx="3976720" cy="5225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332" y="1958304"/>
            <a:ext cx="73730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Usefulness of  neutrophil and lymphocyte ratio has been evaluated for triage</a:t>
            </a:r>
          </a:p>
          <a:p>
            <a:pPr algn="l"/>
            <a:r>
              <a:rPr lang="en-US" dirty="0"/>
              <a:t>using the radiation accident registry at REAC/TS.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770083" y="84027"/>
            <a:ext cx="8688200" cy="1401873"/>
            <a:chOff x="66" y="0"/>
            <a:chExt cx="5628" cy="82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6" y="0"/>
              <a:ext cx="5628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" y="0"/>
              <a:ext cx="5632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86B025C-8BF1-9B89-99A3-BB6676B6BDFF}"/>
              </a:ext>
            </a:extLst>
          </p:cNvPr>
          <p:cNvSpPr/>
          <p:nvPr/>
        </p:nvSpPr>
        <p:spPr>
          <a:xfrm>
            <a:off x="1627910" y="1070265"/>
            <a:ext cx="446809" cy="311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A1844-0603-64B3-5E0A-DA5EAF425997}"/>
              </a:ext>
            </a:extLst>
          </p:cNvPr>
          <p:cNvSpPr txBox="1"/>
          <p:nvPr/>
        </p:nvSpPr>
        <p:spPr>
          <a:xfrm>
            <a:off x="1851313" y="2870145"/>
            <a:ext cx="8825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linkMacSystemFont"/>
              </a:rPr>
              <a:t>Health Phys. 2021 Apr 1;120(4):410-416. doi: 10.1097/HP.0000000000001342.</a:t>
            </a:r>
            <a:endParaRPr lang="en-US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2D15C7-70B8-6BF2-5C1C-C523D48362B7}"/>
              </a:ext>
            </a:extLst>
          </p:cNvPr>
          <p:cNvGrpSpPr/>
          <p:nvPr/>
        </p:nvGrpSpPr>
        <p:grpSpPr>
          <a:xfrm>
            <a:off x="4079404" y="3421236"/>
            <a:ext cx="3128426" cy="2347658"/>
            <a:chOff x="2576186" y="3434942"/>
            <a:chExt cx="3128426" cy="2347658"/>
          </a:xfrm>
        </p:grpSpPr>
        <p:pic>
          <p:nvPicPr>
            <p:cNvPr id="3" name="Picture 2" descr="A picture containing fabric, tiled&#10;&#10;Description automatically generated">
              <a:extLst>
                <a:ext uri="{FF2B5EF4-FFF2-40B4-BE49-F238E27FC236}">
                  <a16:creationId xmlns:a16="http://schemas.microsoft.com/office/drawing/2014/main" id="{DB0605B1-D70E-BDAC-2890-35B263A63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2966570" y="3044558"/>
              <a:ext cx="2347657" cy="312842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66021-9F3A-0D90-75B1-F972711BA91E}"/>
                </a:ext>
              </a:extLst>
            </p:cNvPr>
            <p:cNvSpPr/>
            <p:nvPr/>
          </p:nvSpPr>
          <p:spPr>
            <a:xfrm>
              <a:off x="3735152" y="5382490"/>
              <a:ext cx="405246" cy="4001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11161B-488D-9153-8274-065C26BDBC71}"/>
                </a:ext>
              </a:extLst>
            </p:cNvPr>
            <p:cNvSpPr/>
            <p:nvPr/>
          </p:nvSpPr>
          <p:spPr>
            <a:xfrm>
              <a:off x="4537280" y="4595021"/>
              <a:ext cx="405246" cy="40011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A1351-AF65-932B-C784-F1C12E3C39C5}"/>
              </a:ext>
            </a:extLst>
          </p:cNvPr>
          <p:cNvCxnSpPr>
            <a:cxnSpLocks/>
          </p:cNvCxnSpPr>
          <p:nvPr/>
        </p:nvCxnSpPr>
        <p:spPr>
          <a:xfrm flipV="1">
            <a:off x="6420133" y="3975522"/>
            <a:ext cx="1510229" cy="753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5E4D5B-DC07-9E57-5251-0B9FBB5CA344}"/>
              </a:ext>
            </a:extLst>
          </p:cNvPr>
          <p:cNvCxnSpPr>
            <a:stCxn id="5" idx="6"/>
          </p:cNvCxnSpPr>
          <p:nvPr/>
        </p:nvCxnSpPr>
        <p:spPr>
          <a:xfrm>
            <a:off x="5643617" y="5568839"/>
            <a:ext cx="22867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B014253-0861-9AAE-8DAD-96DA6293E7CA}"/>
              </a:ext>
            </a:extLst>
          </p:cNvPr>
          <p:cNvSpPr txBox="1"/>
          <p:nvPr/>
        </p:nvSpPr>
        <p:spPr>
          <a:xfrm>
            <a:off x="7920135" y="3806245"/>
            <a:ext cx="110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Neutrophil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0AC50-A326-FED7-5B27-D889F59903AB}"/>
              </a:ext>
            </a:extLst>
          </p:cNvPr>
          <p:cNvSpPr txBox="1"/>
          <p:nvPr/>
        </p:nvSpPr>
        <p:spPr>
          <a:xfrm>
            <a:off x="7930361" y="5368784"/>
            <a:ext cx="1215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Lymphocyte</a:t>
            </a:r>
          </a:p>
        </p:txBody>
      </p:sp>
    </p:spTree>
    <p:extLst>
      <p:ext uri="{BB962C8B-B14F-4D97-AF65-F5344CB8AC3E}">
        <p14:creationId xmlns:p14="http://schemas.microsoft.com/office/powerpoint/2010/main" val="4230715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159" y="419550"/>
            <a:ext cx="6899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Electron Paramagnetic Resonance (EPR)  and </a:t>
            </a:r>
          </a:p>
          <a:p>
            <a:pPr algn="ctr"/>
            <a:r>
              <a:rPr lang="en-US" sz="2800" b="1" dirty="0"/>
              <a:t>Electron Spin Resonance (ESR)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903" y="1653714"/>
            <a:ext cx="7703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* Methods to study  materials with radiation induced unpaired electrons. These</a:t>
            </a:r>
          </a:p>
          <a:p>
            <a:pPr algn="l"/>
            <a:r>
              <a:rPr lang="en-US" dirty="0"/>
              <a:t>include free radicals.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* These methods detect the transitions of unpaired electrons with an externally </a:t>
            </a:r>
          </a:p>
          <a:p>
            <a:pPr algn="l"/>
            <a:r>
              <a:rPr lang="en-US" dirty="0"/>
              <a:t>applied magnetic field.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0399" y="3880847"/>
            <a:ext cx="1509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Tooth enamel</a:t>
            </a:r>
          </a:p>
          <a:p>
            <a:pPr algn="l"/>
            <a:r>
              <a:rPr lang="en-US" b="1" dirty="0"/>
              <a:t>Fingernails</a:t>
            </a:r>
          </a:p>
          <a:p>
            <a:pPr algn="l"/>
            <a:r>
              <a:rPr lang="en-US" b="1" dirty="0"/>
              <a:t>Toenails</a:t>
            </a:r>
          </a:p>
          <a:p>
            <a:pPr algn="l"/>
            <a:r>
              <a:rPr lang="en-US" b="1" dirty="0"/>
              <a:t>Bone biopsies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EE72E-67A2-1453-F0E2-AF8DFF1BFBB8}"/>
              </a:ext>
            </a:extLst>
          </p:cNvPr>
          <p:cNvSpPr txBox="1"/>
          <p:nvPr/>
        </p:nvSpPr>
        <p:spPr>
          <a:xfrm>
            <a:off x="5209518" y="3880847"/>
            <a:ext cx="4094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Dose reconstruction in Chernobyl victims</a:t>
            </a:r>
          </a:p>
          <a:p>
            <a:r>
              <a:rPr lang="en-US" b="1" u="sng" dirty="0"/>
              <a:t>Mayak worker cohort</a:t>
            </a:r>
          </a:p>
          <a:p>
            <a:endParaRPr lang="en-US" b="1" u="sng" dirty="0"/>
          </a:p>
          <a:p>
            <a:pPr algn="l"/>
            <a:r>
              <a:rPr lang="en-US" b="1" dirty="0"/>
              <a:t>575 research articles in PubMed;</a:t>
            </a:r>
          </a:p>
          <a:p>
            <a:pPr algn="l"/>
            <a:r>
              <a:rPr lang="en-US" b="1" dirty="0"/>
              <a:t>Search terms: EPR and dosimetry</a:t>
            </a:r>
          </a:p>
        </p:txBody>
      </p:sp>
    </p:spTree>
    <p:extLst>
      <p:ext uri="{BB962C8B-B14F-4D97-AF65-F5344CB8AC3E}">
        <p14:creationId xmlns:p14="http://schemas.microsoft.com/office/powerpoint/2010/main" val="4231264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EPR and ESR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86056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Useful for partial and total body irradiation scenarios</a:t>
            </a:r>
          </a:p>
          <a:p>
            <a:r>
              <a:rPr lang="en-US" sz="2000" dirty="0"/>
              <a:t>The assays are free of many confounding factors such as radiation sensitivity</a:t>
            </a:r>
          </a:p>
          <a:p>
            <a:r>
              <a:rPr lang="en-US" sz="2000" dirty="0"/>
              <a:t>EPR has a dose response linearity up to 30Gy</a:t>
            </a:r>
          </a:p>
          <a:p>
            <a:r>
              <a:rPr lang="en-US" sz="2000" dirty="0"/>
              <a:t>Sensitive to X-rays, </a:t>
            </a:r>
            <a:r>
              <a:rPr lang="en-US" sz="2000" dirty="0">
                <a:sym typeface="Symbol"/>
              </a:rPr>
              <a:t>-rays and internal contamination (</a:t>
            </a:r>
            <a:r>
              <a:rPr lang="en-US" sz="2000" u="sng" dirty="0">
                <a:sym typeface="Symbol"/>
              </a:rPr>
              <a:t>insensitive to dose rate</a:t>
            </a:r>
            <a:r>
              <a:rPr lang="en-US" sz="2000" dirty="0">
                <a:sym typeface="Symbol"/>
              </a:rPr>
              <a:t>)</a:t>
            </a:r>
          </a:p>
          <a:p>
            <a:r>
              <a:rPr lang="en-US" sz="2000" dirty="0">
                <a:sym typeface="Symbol"/>
              </a:rPr>
              <a:t>Used for dose reconstruction in A-bomb survivors, Chernobyl and the Techa River region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899" y="1602929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These assays are insensitive to biological processes and therefore they should be used in conjunction with other biodosimetry methods</a:t>
            </a:r>
          </a:p>
          <a:p>
            <a:r>
              <a:rPr lang="en-US" sz="2000" dirty="0"/>
              <a:t>EPR and ESR can be used as the first layer of triage</a:t>
            </a:r>
          </a:p>
          <a:p>
            <a:r>
              <a:rPr lang="en-US" sz="2000" dirty="0"/>
              <a:t>Field deployable and is ranked at 4B</a:t>
            </a:r>
          </a:p>
          <a:p>
            <a:r>
              <a:rPr lang="en-US" sz="2000" dirty="0"/>
              <a:t>A single EPR unit can screen 275 people per day</a:t>
            </a:r>
          </a:p>
          <a:p>
            <a:r>
              <a:rPr lang="en-US" sz="2000" dirty="0"/>
              <a:t>Further refinement of fingernail EPR will advance its utility for mass casualty screening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5149" y="6115039"/>
            <a:ext cx="6846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Sensitivity is not high for doses less than 1 Gy. Background noise is high</a:t>
            </a:r>
          </a:p>
          <a:p>
            <a:pPr algn="l"/>
            <a:r>
              <a:rPr lang="en-US" dirty="0"/>
              <a:t>sometimes. It dose not provide clinically relevant information.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0BA2F-13B9-2A8A-68E7-CC2E4C9C75AF}"/>
              </a:ext>
            </a:extLst>
          </p:cNvPr>
          <p:cNvSpPr/>
          <p:nvPr/>
        </p:nvSpPr>
        <p:spPr>
          <a:xfrm>
            <a:off x="1794929" y="1578550"/>
            <a:ext cx="4281057" cy="4197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CEA91-6507-3BD8-237C-0BDAF5C3E828}"/>
              </a:ext>
            </a:extLst>
          </p:cNvPr>
          <p:cNvSpPr/>
          <p:nvPr/>
        </p:nvSpPr>
        <p:spPr>
          <a:xfrm>
            <a:off x="6386944" y="1547378"/>
            <a:ext cx="4010129" cy="4229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231B1C-002A-2280-6EA8-293B2D9103CD}"/>
              </a:ext>
            </a:extLst>
          </p:cNvPr>
          <p:cNvSpPr txBox="1">
            <a:spLocks/>
          </p:cNvSpPr>
          <p:nvPr/>
        </p:nvSpPr>
        <p:spPr>
          <a:xfrm>
            <a:off x="1903412" y="107379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u="sng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E5C0F5D-6B1D-A49D-BAE4-397E9D94F4EE}"/>
              </a:ext>
            </a:extLst>
          </p:cNvPr>
          <p:cNvSpPr txBox="1">
            <a:spLocks/>
          </p:cNvSpPr>
          <p:nvPr/>
        </p:nvSpPr>
        <p:spPr>
          <a:xfrm>
            <a:off x="7115825" y="1025308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7716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917469"/>
            <a:ext cx="1417320" cy="27813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86"/>
          <a:stretch/>
        </p:blipFill>
        <p:spPr bwMode="auto">
          <a:xfrm>
            <a:off x="3886201" y="1917469"/>
            <a:ext cx="913765" cy="284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409586" y="3466409"/>
            <a:ext cx="66040" cy="25717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4117022" y="3017925"/>
            <a:ext cx="452120" cy="4235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en-US" sz="800" b="1" kern="1000" dirty="0">
                <a:solidFill>
                  <a:srgbClr val="595959"/>
                </a:solidFill>
                <a:latin typeface="Cambria"/>
                <a:ea typeface="Cambria"/>
                <a:cs typeface="Times New Roman"/>
              </a:rPr>
              <a:t>Surface         mount resistors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012" y="2701695"/>
            <a:ext cx="1828800" cy="2060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73033" y="2269663"/>
            <a:ext cx="942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Resistors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8676" y="642699"/>
            <a:ext cx="4771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Use of smartphones as potential dosimeters for </a:t>
            </a:r>
          </a:p>
          <a:p>
            <a:pPr algn="ctr"/>
            <a:r>
              <a:rPr lang="en-US" b="1" dirty="0"/>
              <a:t>radiological/nuclear triage</a:t>
            </a:r>
          </a:p>
        </p:txBody>
      </p:sp>
      <p:pic>
        <p:nvPicPr>
          <p:cNvPr id="19" name="Picture 1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1" y="2638995"/>
            <a:ext cx="3024361" cy="2123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465180" y="177722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Back glasses will be used </a:t>
            </a:r>
          </a:p>
          <a:p>
            <a:pPr algn="ctr"/>
            <a:r>
              <a:rPr lang="en-US" sz="1600" b="1" dirty="0"/>
              <a:t>as extra emergency </a:t>
            </a:r>
          </a:p>
          <a:p>
            <a:pPr algn="ctr"/>
            <a:r>
              <a:rPr lang="en-US" sz="1600" b="1" dirty="0"/>
              <a:t>dosimeters 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496409" y="4907211"/>
            <a:ext cx="748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Sergey Sholom, OSU</a:t>
            </a:r>
          </a:p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Steve McKeever, OSU</a:t>
            </a:r>
          </a:p>
          <a:p>
            <a:pPr algn="l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Adayabalam Balajee (REAC/TS)</a:t>
            </a:r>
          </a:p>
          <a:p>
            <a:pPr algn="l"/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7869" y="73450"/>
            <a:ext cx="6085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REAC/TS Collaborative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212344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997" y="86063"/>
            <a:ext cx="1814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0449" y="1066015"/>
            <a:ext cx="620875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Biodosimetry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Advantages of Biodosimetry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Biodosimetry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POC Biodosimetry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limitations of POC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 Development  and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8108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ABFEC-4F52-4659-B069-7C270BD8682B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/>
              <a:t>20</a:t>
            </a:fld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743200" y="1600200"/>
          <a:ext cx="6553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0487" y="396895"/>
            <a:ext cx="5932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Comparison of Smartphone Dosimeters with </a:t>
            </a:r>
          </a:p>
          <a:p>
            <a:pPr algn="ctr"/>
            <a:r>
              <a:rPr lang="en-US" sz="2400" b="1" dirty="0"/>
              <a:t>Reference Dosimeters by EPR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8691" y="5638800"/>
            <a:ext cx="1918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Delivered Dose  (Gy)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619175" y="3106422"/>
            <a:ext cx="1736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Physical Dose (Gy)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8DCAB-0EA0-E576-023F-F5BE0B488FD7}"/>
              </a:ext>
            </a:extLst>
          </p:cNvPr>
          <p:cNvSpPr txBox="1"/>
          <p:nvPr/>
        </p:nvSpPr>
        <p:spPr>
          <a:xfrm>
            <a:off x="8121952" y="4551026"/>
            <a:ext cx="2436688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J. Radiol. Prot. 42 (2022) 021515 https://doi.org/10.1088/1361-6498/ac5815 A comparative validation of biodosimetry and physical dosimetry techniques for possible triage applications in emergency dosimetry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2C550-B936-C33F-3DA2-0DB6776E44A9}"/>
              </a:ext>
            </a:extLst>
          </p:cNvPr>
          <p:cNvSpPr txBox="1"/>
          <p:nvPr/>
        </p:nvSpPr>
        <p:spPr>
          <a:xfrm>
            <a:off x="8732827" y="1900481"/>
            <a:ext cx="172969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Cell phone             DCA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BB20D6F-90B5-C6E6-EBC4-6AE56B0E260B}"/>
              </a:ext>
            </a:extLst>
          </p:cNvPr>
          <p:cNvCxnSpPr/>
          <p:nvPr/>
        </p:nvCxnSpPr>
        <p:spPr>
          <a:xfrm>
            <a:off x="9540269" y="2038980"/>
            <a:ext cx="33562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9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7701" y="8980"/>
            <a:ext cx="2854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Transcriptomics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1" y="1505566"/>
            <a:ext cx="2529845" cy="3447295"/>
            <a:chOff x="102338" y="935410"/>
            <a:chExt cx="2529845" cy="34472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38" y="935410"/>
              <a:ext cx="2529845" cy="34472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9673" y="961697"/>
              <a:ext cx="570155" cy="516367"/>
            </a:xfrm>
            <a:prstGeom prst="ellipse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32245" y="3593464"/>
              <a:ext cx="262760" cy="286775"/>
            </a:xfrm>
            <a:prstGeom prst="ellipse">
              <a:avLst/>
            </a:prstGeom>
            <a:gradFill flip="none" rotWithShape="1">
              <a:gsLst>
                <a:gs pos="3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10699" y="1765642"/>
              <a:ext cx="262760" cy="22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0143" y="2878580"/>
            <a:ext cx="833899" cy="1054249"/>
            <a:chOff x="2769913" y="2689412"/>
            <a:chExt cx="833899" cy="1054249"/>
          </a:xfrm>
        </p:grpSpPr>
        <p:sp>
          <p:nvSpPr>
            <p:cNvPr id="8" name="Oval 7"/>
            <p:cNvSpPr/>
            <p:nvPr/>
          </p:nvSpPr>
          <p:spPr>
            <a:xfrm>
              <a:off x="2769913" y="2689412"/>
              <a:ext cx="833899" cy="1054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93224" y="3001383"/>
              <a:ext cx="387275" cy="430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94106" y="1916774"/>
            <a:ext cx="833899" cy="1054249"/>
            <a:chOff x="2769913" y="2689412"/>
            <a:chExt cx="833899" cy="1054249"/>
          </a:xfrm>
        </p:grpSpPr>
        <p:sp>
          <p:nvSpPr>
            <p:cNvPr id="12" name="Oval 11"/>
            <p:cNvSpPr/>
            <p:nvPr/>
          </p:nvSpPr>
          <p:spPr>
            <a:xfrm>
              <a:off x="2769913" y="2689412"/>
              <a:ext cx="833899" cy="1054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93224" y="3001383"/>
              <a:ext cx="387275" cy="430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29486" y="2550044"/>
            <a:ext cx="833899" cy="1054249"/>
            <a:chOff x="2769913" y="2689412"/>
            <a:chExt cx="833899" cy="1054249"/>
          </a:xfrm>
        </p:grpSpPr>
        <p:sp>
          <p:nvSpPr>
            <p:cNvPr id="15" name="Oval 14"/>
            <p:cNvSpPr/>
            <p:nvPr/>
          </p:nvSpPr>
          <p:spPr>
            <a:xfrm>
              <a:off x="2769913" y="2689412"/>
              <a:ext cx="833899" cy="1054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93224" y="3001383"/>
              <a:ext cx="387275" cy="430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70414" y="3498167"/>
            <a:ext cx="833899" cy="1054249"/>
            <a:chOff x="2769913" y="2689412"/>
            <a:chExt cx="833899" cy="1054249"/>
          </a:xfrm>
        </p:grpSpPr>
        <p:sp>
          <p:nvSpPr>
            <p:cNvPr id="18" name="Oval 17"/>
            <p:cNvSpPr/>
            <p:nvPr/>
          </p:nvSpPr>
          <p:spPr>
            <a:xfrm>
              <a:off x="2769913" y="2689412"/>
              <a:ext cx="833899" cy="105424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993224" y="3001383"/>
              <a:ext cx="387275" cy="4303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>
            <a:stCxn id="13" idx="7"/>
          </p:cNvCxnSpPr>
          <p:nvPr/>
        </p:nvCxnSpPr>
        <p:spPr>
          <a:xfrm flipV="1">
            <a:off x="5247977" y="1550483"/>
            <a:ext cx="826509" cy="74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55162" y="135042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9197" y="1734128"/>
            <a:ext cx="168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(~25,000 genes)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9098248" y="2714345"/>
            <a:ext cx="804" cy="3672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22827" y="2373404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Increase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886561" y="4113528"/>
            <a:ext cx="0" cy="4388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67038" y="3640939"/>
            <a:ext cx="10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Decrease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740195" y="3147168"/>
            <a:ext cx="2644241" cy="2239647"/>
            <a:chOff x="4460504" y="3449756"/>
            <a:chExt cx="2644241" cy="223964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841539" y="3449756"/>
              <a:ext cx="32273" cy="1581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867835" y="5051627"/>
              <a:ext cx="22369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000095" y="3460005"/>
              <a:ext cx="308382" cy="1581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3105" y="5072126"/>
              <a:ext cx="960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/>
                <a:t>0 Gy   5 Gy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35773" y="4952860"/>
              <a:ext cx="341083" cy="119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207162" y="4952860"/>
              <a:ext cx="272571" cy="1192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19919" y="3470254"/>
              <a:ext cx="308382" cy="15813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0317" y="5093703"/>
              <a:ext cx="919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dirty="0"/>
                <a:t>0 Gy  5 Gy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4051802" y="4163312"/>
              <a:ext cx="118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Expression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98903" y="5320071"/>
              <a:ext cx="2523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    Decreased   Increased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65756" y="45959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(mRNA and miRNA)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97138" y="5576475"/>
            <a:ext cx="697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The identified genes can serve as markers for predicting radiation dose </a:t>
            </a:r>
          </a:p>
        </p:txBody>
      </p:sp>
    </p:spTree>
    <p:extLst>
      <p:ext uri="{BB962C8B-B14F-4D97-AF65-F5344CB8AC3E}">
        <p14:creationId xmlns:p14="http://schemas.microsoft.com/office/powerpoint/2010/main" val="288765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2718" y="496547"/>
            <a:ext cx="6677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Radiation Responsive Genes Selected for Absorbed</a:t>
            </a:r>
          </a:p>
          <a:p>
            <a:pPr algn="ctr"/>
            <a:r>
              <a:rPr lang="en-US" sz="2400" b="1" dirty="0"/>
              <a:t> Radiation Dose 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3240" y="4733120"/>
            <a:ext cx="875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rgbClr val="9900CC"/>
                </a:solidFill>
              </a:rPr>
              <a:t>Jacobs et al. (2020) Role of a high throughput biodosimetry test in treatment prioritization after a nuclear incident, International Journal of Radiation Biology, 96:1, 57-66.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921B-303F-5CD0-DB79-2BB66B2E7B79}"/>
              </a:ext>
            </a:extLst>
          </p:cNvPr>
          <p:cNvSpPr/>
          <p:nvPr/>
        </p:nvSpPr>
        <p:spPr>
          <a:xfrm>
            <a:off x="1833249" y="1943099"/>
            <a:ext cx="2317172" cy="2389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Bax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A83450-6DB0-D5AE-F000-18B1E9FB0766}"/>
              </a:ext>
            </a:extLst>
          </p:cNvPr>
          <p:cNvSpPr/>
          <p:nvPr/>
        </p:nvSpPr>
        <p:spPr>
          <a:xfrm>
            <a:off x="4854268" y="1943098"/>
            <a:ext cx="2317172" cy="2389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0481F-1780-7C01-92E7-E9AABF170BC2}"/>
              </a:ext>
            </a:extLst>
          </p:cNvPr>
          <p:cNvSpPr/>
          <p:nvPr/>
        </p:nvSpPr>
        <p:spPr>
          <a:xfrm>
            <a:off x="7649629" y="1943098"/>
            <a:ext cx="2317172" cy="23899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1FDC7-54EF-ECEC-8EFE-B5CC9D884FBC}"/>
              </a:ext>
            </a:extLst>
          </p:cNvPr>
          <p:cNvSpPr txBox="1"/>
          <p:nvPr/>
        </p:nvSpPr>
        <p:spPr>
          <a:xfrm>
            <a:off x="1833250" y="1943098"/>
            <a:ext cx="2053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Radiation Responsive </a:t>
            </a:r>
          </a:p>
          <a:p>
            <a:pPr algn="ctr"/>
            <a:r>
              <a:rPr lang="en-US" sz="1600" b="1" dirty="0"/>
              <a:t>Genes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679E71-2291-C7D7-F788-555083432306}"/>
              </a:ext>
            </a:extLst>
          </p:cNvPr>
          <p:cNvSpPr txBox="1"/>
          <p:nvPr/>
        </p:nvSpPr>
        <p:spPr>
          <a:xfrm>
            <a:off x="5119019" y="1943097"/>
            <a:ext cx="15465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Downregulated </a:t>
            </a:r>
          </a:p>
          <a:p>
            <a:pPr algn="ctr"/>
            <a:r>
              <a:rPr lang="en-US" sz="1600" b="1" dirty="0"/>
              <a:t>Genes</a:t>
            </a:r>
          </a:p>
          <a:p>
            <a:pPr algn="ctr"/>
            <a:endParaRPr lang="en-US" sz="1600" b="1" dirty="0"/>
          </a:p>
          <a:p>
            <a:pPr algn="l"/>
            <a:r>
              <a:rPr lang="en-US" sz="1400" b="1" dirty="0"/>
              <a:t>          MYC</a:t>
            </a:r>
          </a:p>
          <a:p>
            <a:pPr algn="l"/>
            <a:r>
              <a:rPr lang="en-US" sz="1400" b="1" dirty="0"/>
              <a:t>          PARP1</a:t>
            </a:r>
          </a:p>
          <a:p>
            <a:pPr algn="l"/>
            <a:r>
              <a:rPr lang="en-US" sz="1400" b="1" dirty="0"/>
              <a:t>          TRIB2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0B49E5-CCCB-7B85-6F92-274A5CEBA4F1}"/>
              </a:ext>
            </a:extLst>
          </p:cNvPr>
          <p:cNvSpPr txBox="1"/>
          <p:nvPr/>
        </p:nvSpPr>
        <p:spPr>
          <a:xfrm>
            <a:off x="7991362" y="1943097"/>
            <a:ext cx="1700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Normalizer Genes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79BD5B-BF8B-150B-F5D0-67E5E4A3D35D}"/>
              </a:ext>
            </a:extLst>
          </p:cNvPr>
          <p:cNvSpPr txBox="1"/>
          <p:nvPr/>
        </p:nvSpPr>
        <p:spPr>
          <a:xfrm>
            <a:off x="2367586" y="2519112"/>
            <a:ext cx="8098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/>
              <a:t>Bax</a:t>
            </a:r>
          </a:p>
          <a:p>
            <a:pPr algn="l"/>
            <a:r>
              <a:rPr lang="en-US" sz="1400" b="1" dirty="0"/>
              <a:t>BBC3</a:t>
            </a:r>
          </a:p>
          <a:p>
            <a:pPr algn="l"/>
            <a:r>
              <a:rPr lang="en-US" sz="1400" b="1" dirty="0"/>
              <a:t>CDKN1A</a:t>
            </a:r>
          </a:p>
          <a:p>
            <a:pPr algn="l"/>
            <a:r>
              <a:rPr lang="en-US" sz="1400" b="1" dirty="0"/>
              <a:t>DDB2</a:t>
            </a:r>
          </a:p>
          <a:p>
            <a:pPr algn="l"/>
            <a:r>
              <a:rPr lang="en-US" sz="1400" b="1" dirty="0"/>
              <a:t>DEDD</a:t>
            </a:r>
          </a:p>
          <a:p>
            <a:pPr algn="l"/>
            <a:r>
              <a:rPr lang="en-US" sz="1400" b="1" dirty="0"/>
              <a:t>LAPTM5</a:t>
            </a:r>
          </a:p>
          <a:p>
            <a:pPr algn="l"/>
            <a:r>
              <a:rPr lang="en-US" sz="1400" b="1" dirty="0"/>
              <a:t>PCNA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B19803-6CFE-DAD8-1845-E667B56124E4}"/>
              </a:ext>
            </a:extLst>
          </p:cNvPr>
          <p:cNvSpPr txBox="1"/>
          <p:nvPr/>
        </p:nvSpPr>
        <p:spPr>
          <a:xfrm>
            <a:off x="8471425" y="2681761"/>
            <a:ext cx="915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/>
              <a:t>CDR2</a:t>
            </a:r>
          </a:p>
          <a:p>
            <a:pPr algn="l"/>
            <a:r>
              <a:rPr lang="en-US" sz="1400" b="1" dirty="0"/>
              <a:t>MRPS18A</a:t>
            </a:r>
          </a:p>
          <a:p>
            <a:pPr algn="l"/>
            <a:r>
              <a:rPr lang="en-US" sz="1400" b="1" dirty="0"/>
              <a:t>MRPS5</a:t>
            </a:r>
          </a:p>
        </p:txBody>
      </p:sp>
    </p:spTree>
    <p:extLst>
      <p:ext uri="{BB962C8B-B14F-4D97-AF65-F5344CB8AC3E}">
        <p14:creationId xmlns:p14="http://schemas.microsoft.com/office/powerpoint/2010/main" val="363830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25DBC0-BF9B-7880-A416-1301E3574191}"/>
              </a:ext>
            </a:extLst>
          </p:cNvPr>
          <p:cNvSpPr txBox="1"/>
          <p:nvPr/>
        </p:nvSpPr>
        <p:spPr>
          <a:xfrm>
            <a:off x="3180418" y="218089"/>
            <a:ext cx="665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Validation in a wide range of human demographics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5742E-949C-4D30-6468-A40109576810}"/>
              </a:ext>
            </a:extLst>
          </p:cNvPr>
          <p:cNvSpPr txBox="1"/>
          <p:nvPr/>
        </p:nvSpPr>
        <p:spPr>
          <a:xfrm>
            <a:off x="3180418" y="1018309"/>
            <a:ext cx="41405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/>
              <a:t>Race/Ethnicity</a:t>
            </a:r>
          </a:p>
          <a:p>
            <a:pPr algn="l"/>
            <a:endParaRPr lang="en-US" u="sng" dirty="0"/>
          </a:p>
          <a:p>
            <a:pPr algn="l"/>
            <a:r>
              <a:rPr lang="en-US" dirty="0"/>
              <a:t>African American       114  (F-34, M-80)</a:t>
            </a:r>
          </a:p>
          <a:p>
            <a:pPr algn="l"/>
            <a:r>
              <a:rPr lang="en-US" dirty="0"/>
              <a:t>Asian                              20  (F-9, M-11)</a:t>
            </a:r>
          </a:p>
          <a:p>
            <a:pPr algn="l"/>
            <a:r>
              <a:rPr lang="en-US" dirty="0"/>
              <a:t>Caucasian                    426  (F-184, M-242)  </a:t>
            </a:r>
          </a:p>
          <a:p>
            <a:pPr algn="l"/>
            <a:r>
              <a:rPr lang="en-US" dirty="0"/>
              <a:t>Hispanic                         79   (F-33, M-46)</a:t>
            </a:r>
          </a:p>
          <a:p>
            <a:pPr algn="l"/>
            <a:r>
              <a:rPr lang="en-US" dirty="0"/>
              <a:t>Native American           17   (f-9, m-8)     </a:t>
            </a:r>
          </a:p>
          <a:p>
            <a:pPr algn="l"/>
            <a:endParaRPr lang="en-US" dirty="0"/>
          </a:p>
          <a:p>
            <a:pPr algn="l"/>
            <a:r>
              <a:rPr lang="en-US" b="1" u="sng" dirty="0"/>
              <a:t>Confounding factors</a:t>
            </a:r>
            <a:r>
              <a:rPr lang="en-US" b="1" dirty="0"/>
              <a:t>  </a:t>
            </a:r>
          </a:p>
          <a:p>
            <a:pPr algn="l"/>
            <a:endParaRPr lang="en-US" b="1" dirty="0"/>
          </a:p>
          <a:p>
            <a:pPr algn="l"/>
            <a:r>
              <a:rPr lang="en-US" dirty="0"/>
              <a:t>Chronic conditions       225</a:t>
            </a:r>
          </a:p>
          <a:p>
            <a:pPr algn="l"/>
            <a:r>
              <a:rPr lang="en-US" dirty="0"/>
              <a:t>Burn                                 44  </a:t>
            </a:r>
          </a:p>
          <a:p>
            <a:pPr algn="l"/>
            <a:r>
              <a:rPr lang="en-US" dirty="0"/>
              <a:t>Influenza                         14</a:t>
            </a:r>
          </a:p>
          <a:p>
            <a:pPr algn="l"/>
            <a:r>
              <a:rPr lang="en-US" dirty="0"/>
              <a:t>Trauma                            48          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6FECD-AE1D-6C8C-4E30-8EA45A04AFD4}"/>
              </a:ext>
            </a:extLst>
          </p:cNvPr>
          <p:cNvSpPr txBox="1"/>
          <p:nvPr/>
        </p:nvSpPr>
        <p:spPr>
          <a:xfrm>
            <a:off x="1913240" y="5419515"/>
            <a:ext cx="875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1" dirty="0">
                <a:solidFill>
                  <a:srgbClr val="9900CC"/>
                </a:solidFill>
              </a:rPr>
              <a:t>Jacobs et al. (2020) Role of a high throughput biodosimetry test in treatment prioritization after a nuclear incident, International Journal of Radiation Biology, 96:1, 57-66. </a:t>
            </a:r>
          </a:p>
        </p:txBody>
      </p:sp>
    </p:spTree>
    <p:extLst>
      <p:ext uri="{BB962C8B-B14F-4D97-AF65-F5344CB8AC3E}">
        <p14:creationId xmlns:p14="http://schemas.microsoft.com/office/powerpoint/2010/main" val="309327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086" y="225911"/>
            <a:ext cx="418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Other Developments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38" y="856357"/>
            <a:ext cx="84360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/>
          </a:p>
          <a:p>
            <a:pPr algn="l"/>
            <a:r>
              <a:rPr lang="en-US" sz="2400" dirty="0"/>
              <a:t>Bundeswehr Institute of Radiobiology, Munich, Germany</a:t>
            </a:r>
          </a:p>
          <a:p>
            <a:pPr algn="l"/>
            <a:r>
              <a:rPr lang="en-US" sz="2400" dirty="0"/>
              <a:t>The German group identified a panel of 29 genes that can predict</a:t>
            </a:r>
          </a:p>
          <a:p>
            <a:pPr algn="l"/>
            <a:r>
              <a:rPr lang="en-US" sz="2400" dirty="0"/>
              <a:t>late occurring hematological acute radiation syndrome in baboons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A panel of 4 genes for hematological ARS- </a:t>
            </a:r>
            <a:r>
              <a:rPr lang="en-US" sz="2400" u="sng" dirty="0"/>
              <a:t>DDB2, FDXR, POU2AF1 </a:t>
            </a:r>
          </a:p>
          <a:p>
            <a:pPr algn="l"/>
            <a:r>
              <a:rPr lang="en-US" sz="2400" u="sng" dirty="0"/>
              <a:t>and WNT3</a:t>
            </a:r>
            <a:r>
              <a:rPr lang="en-US" sz="2400" dirty="0"/>
              <a:t> (Drs. Matthias Port and Michael Abend)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FDXR gene seems to be very promising for ARS categorization </a:t>
            </a:r>
          </a:p>
          <a:p>
            <a:pPr algn="l"/>
            <a:r>
              <a:rPr lang="en-US" sz="2400" dirty="0"/>
              <a:t>(mild, moderate and severe)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RadTox test-Circulating free DNA- a potential triage tool (Dr. Paul </a:t>
            </a:r>
          </a:p>
          <a:p>
            <a:pPr algn="l"/>
            <a:r>
              <a:rPr lang="en-US" sz="2400" dirty="0"/>
              <a:t>Okunieff, University of Florida Health Cancer Center)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5684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870" y="-49919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Gene expression signatures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1677" y="895028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/>
              <a:t>     </a:t>
            </a:r>
            <a:r>
              <a:rPr lang="en-US" sz="3200" u="sng" dirty="0"/>
              <a:t>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723046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assay time is 7 hours</a:t>
            </a:r>
          </a:p>
          <a:p>
            <a:r>
              <a:rPr lang="en-US" dirty="0"/>
              <a:t>Potential for POC testing for triage</a:t>
            </a:r>
          </a:p>
          <a:p>
            <a:r>
              <a:rPr lang="en-US" dirty="0"/>
              <a:t>Minimally invasive</a:t>
            </a:r>
          </a:p>
          <a:p>
            <a:r>
              <a:rPr lang="en-US" u="sng" dirty="0"/>
              <a:t>Process 600 samples in 24 hrs per instrument</a:t>
            </a:r>
          </a:p>
          <a:p>
            <a:r>
              <a:rPr lang="en-US" u="sng" dirty="0"/>
              <a:t>High specificity and sensitivity for doses relevant for therapeutic care of people with ARS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750" y="883227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/>
              <a:t>Disadvantages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723046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DNA repair efficiency</a:t>
            </a:r>
          </a:p>
          <a:p>
            <a:r>
              <a:rPr lang="en-US" u="sng" dirty="0"/>
              <a:t>Inherent radio sensitivity</a:t>
            </a:r>
          </a:p>
          <a:p>
            <a:r>
              <a:rPr lang="en-US" dirty="0"/>
              <a:t>Immune compromised people</a:t>
            </a:r>
          </a:p>
          <a:p>
            <a:r>
              <a:rPr lang="en-US" u="sng" dirty="0"/>
              <a:t>Dose rate effects not examined</a:t>
            </a:r>
          </a:p>
          <a:p>
            <a:r>
              <a:rPr lang="en-US" dirty="0"/>
              <a:t>May not predict health outcome</a:t>
            </a:r>
          </a:p>
          <a:p>
            <a:r>
              <a:rPr lang="en-US" dirty="0"/>
              <a:t>May not be sensitive for chronic low dose exposure</a:t>
            </a:r>
          </a:p>
          <a:p>
            <a:r>
              <a:rPr lang="en-US" u="sng" dirty="0"/>
              <a:t>Needs clinical validation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08644-28E9-3991-46E0-49E63E3FE9B6}"/>
              </a:ext>
            </a:extLst>
          </p:cNvPr>
          <p:cNvSpPr/>
          <p:nvPr/>
        </p:nvSpPr>
        <p:spPr>
          <a:xfrm>
            <a:off x="1898361" y="966355"/>
            <a:ext cx="4041776" cy="5008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D5243C-BB79-9D94-59D3-6E8A142AE68D}"/>
              </a:ext>
            </a:extLst>
          </p:cNvPr>
          <p:cNvSpPr/>
          <p:nvPr/>
        </p:nvSpPr>
        <p:spPr>
          <a:xfrm>
            <a:off x="6021388" y="966354"/>
            <a:ext cx="4041776" cy="5008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5502" y="164027"/>
            <a:ext cx="8268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Scoring Rubric for Biodosimetry Field Phase of Development</a:t>
            </a:r>
          </a:p>
          <a:p>
            <a:pPr algn="l"/>
            <a:endParaRPr lang="en-US" sz="2800" b="1" dirty="0">
              <a:latin typeface="PMingLiU"/>
            </a:endParaRPr>
          </a:p>
          <a:p>
            <a:pPr algn="l"/>
            <a:endParaRPr lang="en-US" sz="2800" b="1" dirty="0">
              <a:latin typeface="PMingLiU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551AAA-08FC-9E17-A2CD-09E50F34D488}"/>
              </a:ext>
            </a:extLst>
          </p:cNvPr>
          <p:cNvGrpSpPr/>
          <p:nvPr/>
        </p:nvGrpSpPr>
        <p:grpSpPr>
          <a:xfrm>
            <a:off x="2203020" y="1331102"/>
            <a:ext cx="8360379" cy="5160652"/>
            <a:chOff x="2031570" y="835802"/>
            <a:chExt cx="8360379" cy="51606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3A48BB-AD90-0036-6773-907A634D64EE}"/>
                </a:ext>
              </a:extLst>
            </p:cNvPr>
            <p:cNvSpPr/>
            <p:nvPr/>
          </p:nvSpPr>
          <p:spPr>
            <a:xfrm>
              <a:off x="2282541" y="1302946"/>
              <a:ext cx="1922318" cy="117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vitro/ex vivo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radiation model (1)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Murine in vivo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(2)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9C2CC9-1604-2971-F473-0B6BC6B19DC9}"/>
                </a:ext>
              </a:extLst>
            </p:cNvPr>
            <p:cNvSpPr/>
            <p:nvPr/>
          </p:nvSpPr>
          <p:spPr>
            <a:xfrm>
              <a:off x="4204860" y="2477119"/>
              <a:ext cx="2088571" cy="117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Non-human Primate in vivo model (3)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78C4CB-927D-567F-D365-B4136896705C}"/>
                </a:ext>
              </a:extLst>
            </p:cNvPr>
            <p:cNvSpPr/>
            <p:nvPr/>
          </p:nvSpPr>
          <p:spPr>
            <a:xfrm>
              <a:off x="6293430" y="3651292"/>
              <a:ext cx="2005447" cy="117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Human clinical trials (4A)</a:t>
              </a:r>
            </a:p>
            <a:p>
              <a:pPr algn="ctr"/>
              <a:r>
                <a:rPr lang="en-US" dirty="0"/>
                <a:t>Human exposure study (4B)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B8FE-3C9A-DB60-0C4D-403E88BA50C5}"/>
                </a:ext>
              </a:extLst>
            </p:cNvPr>
            <p:cNvSpPr/>
            <p:nvPr/>
          </p:nvSpPr>
          <p:spPr>
            <a:xfrm>
              <a:off x="8298876" y="4822281"/>
              <a:ext cx="1922318" cy="117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FDA approval (5)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C34A57-7822-834B-DEEA-D54D1BBA15CC}"/>
                </a:ext>
              </a:extLst>
            </p:cNvPr>
            <p:cNvSpPr txBox="1"/>
            <p:nvPr/>
          </p:nvSpPr>
          <p:spPr>
            <a:xfrm>
              <a:off x="2054111" y="835802"/>
              <a:ext cx="196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Investigative phase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588FDF-3886-2032-7AFA-DD7A1333E140}"/>
                </a:ext>
              </a:extLst>
            </p:cNvPr>
            <p:cNvSpPr txBox="1"/>
            <p:nvPr/>
          </p:nvSpPr>
          <p:spPr>
            <a:xfrm>
              <a:off x="4400297" y="1736958"/>
              <a:ext cx="1961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Early Development</a:t>
              </a:r>
            </a:p>
            <a:p>
              <a:pPr algn="ctr"/>
              <a:r>
                <a:rPr lang="en-US" dirty="0"/>
                <a:t>phase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73882-B36A-C7A2-E1BC-1693F2E985A3}"/>
                </a:ext>
              </a:extLst>
            </p:cNvPr>
            <p:cNvSpPr txBox="1"/>
            <p:nvPr/>
          </p:nvSpPr>
          <p:spPr>
            <a:xfrm>
              <a:off x="6518909" y="2852767"/>
              <a:ext cx="1900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Late Development</a:t>
              </a:r>
            </a:p>
            <a:p>
              <a:pPr algn="ctr"/>
              <a:r>
                <a:rPr lang="en-US" dirty="0"/>
                <a:t>phase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E04276-C8E6-D059-E83A-F0F96C79A07A}"/>
                </a:ext>
              </a:extLst>
            </p:cNvPr>
            <p:cNvSpPr txBox="1"/>
            <p:nvPr/>
          </p:nvSpPr>
          <p:spPr>
            <a:xfrm>
              <a:off x="8471167" y="4366990"/>
              <a:ext cx="1920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en-US" dirty="0"/>
                <a:t>Deployment ready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B73A6D-3EF0-DD2C-2DF2-94001185BD68}"/>
                </a:ext>
              </a:extLst>
            </p:cNvPr>
            <p:cNvSpPr txBox="1"/>
            <p:nvPr/>
          </p:nvSpPr>
          <p:spPr>
            <a:xfrm>
              <a:off x="2031570" y="5555056"/>
              <a:ext cx="47093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Modified from Sproull et al., Radiat. Res. 186, 423-435, 2016.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3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684" y="872266"/>
            <a:ext cx="913391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Transcriptomics (4A)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	           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Proteomics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(4B) 	</a:t>
            </a:r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Metabolomics (4B)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Mouse (TBI; 1-8Gy)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        C-reactive protein (ARS)  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NHPs (TBI) urine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miR-200b                                                 Serum amylase                            13 metabolites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miR-762                                                   (Dose dependency)                     (2-10Gy)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miR-150* (LDK)                                     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55 proteins- human cells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Humans (TBI) urine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miR-34a                                       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NHPs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                         Metabolites of fatty </a:t>
            </a:r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TBI with hemorrhage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      CRP, SAA, Flt3 Ligand                  acid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β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oxidation and</a:t>
            </a:r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miR-29b                                                   IL-6, and amylase in PB               purine catabolism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miR-30e                                       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Human saliva (TBI)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Mouse, NHP and Hu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Let-7e                                                       IL-8, MCP-1, ICAM-1                   Increased expression </a:t>
            </a: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Humans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                             </a:t>
            </a:r>
            <a:r>
              <a:rPr lang="en-US" b="1" u="sng" dirty="0">
                <a:solidFill>
                  <a:prstClr val="black"/>
                </a:solidFill>
                <a:latin typeface="Calibri"/>
              </a:rPr>
              <a:t>Head and Neck CP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                     of taurine and xanthine </a:t>
            </a:r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Few studies                                             IL-4, IL-6, IL-8, EGF, </a:t>
            </a: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No dose dependency                            VEGF, MCP-1 and TNF-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α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Needs clinical  validation                      Potential for POC                          Field deployable (?)</a:t>
            </a:r>
          </a:p>
        </p:txBody>
      </p:sp>
    </p:spTree>
    <p:extLst>
      <p:ext uri="{BB962C8B-B14F-4D97-AF65-F5344CB8AC3E}">
        <p14:creationId xmlns:p14="http://schemas.microsoft.com/office/powerpoint/2010/main" val="4183624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1313" y="1506906"/>
            <a:ext cx="6429375" cy="2366048"/>
            <a:chOff x="322325" y="1892951"/>
            <a:chExt cx="8572500" cy="3154731"/>
          </a:xfrm>
        </p:grpSpPr>
        <p:sp>
          <p:nvSpPr>
            <p:cNvPr id="3" name="Arrow: Right 27">
              <a:extLst>
                <a:ext uri="{FF2B5EF4-FFF2-40B4-BE49-F238E27FC236}">
                  <a16:creationId xmlns:a16="http://schemas.microsoft.com/office/drawing/2014/main" id="{ED706F0D-D1EE-41D7-96E3-01D0C8C42C32}"/>
                </a:ext>
              </a:extLst>
            </p:cNvPr>
            <p:cNvSpPr/>
            <p:nvPr/>
          </p:nvSpPr>
          <p:spPr>
            <a:xfrm>
              <a:off x="5938419" y="3519755"/>
              <a:ext cx="865831" cy="88432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870" tIns="102870" rIns="10287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lnSpc>
                  <a:spcPct val="90000"/>
                </a:lnSpc>
                <a:defRPr/>
              </a:pPr>
              <a:endParaRPr lang="en-US" sz="1013" dirty="0">
                <a:solidFill>
                  <a:prstClr val="black"/>
                </a:solidFill>
                <a:latin typeface="Century Gothic" panose="020F0302020204030204"/>
              </a:endParaRPr>
            </a:p>
          </p:txBody>
        </p:sp>
        <p:pic>
          <p:nvPicPr>
            <p:cNvPr id="4" name="Picture 4" descr="C:\Users\v1b\AppData\Local\Microsoft\Windows\Temporary Internet Files\Content.IE5\YDF4HDMZ\monitor-149362_640[1].png">
              <a:extLst>
                <a:ext uri="{FF2B5EF4-FFF2-40B4-BE49-F238E27FC236}">
                  <a16:creationId xmlns:a16="http://schemas.microsoft.com/office/drawing/2014/main" id="{833F3C16-A3A8-4A55-8B68-D4A2B568EC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000" y="3135687"/>
              <a:ext cx="1844605" cy="1678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738788-7E87-4031-9DF4-E2ABD4CAA8E4}"/>
                </a:ext>
              </a:extLst>
            </p:cNvPr>
            <p:cNvSpPr txBox="1"/>
            <p:nvPr/>
          </p:nvSpPr>
          <p:spPr>
            <a:xfrm>
              <a:off x="356676" y="2038375"/>
              <a:ext cx="2946436" cy="99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90000"/>
                </a:lnSpc>
                <a:defRPr/>
              </a:pPr>
              <a:r>
                <a:rPr lang="en-US" sz="1575" dirty="0">
                  <a:solidFill>
                    <a:prstClr val="black"/>
                  </a:solidFill>
                  <a:latin typeface="Century Gothic" panose="020F0302020204030204"/>
                  <a:cs typeface="Arial" charset="0"/>
                </a:rPr>
                <a:t>Pen-like touch-based system of sampling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D0F79A-B9B4-4B2E-BCDD-416981FE4AC8}"/>
                </a:ext>
              </a:extLst>
            </p:cNvPr>
            <p:cNvSpPr txBox="1"/>
            <p:nvPr/>
          </p:nvSpPr>
          <p:spPr>
            <a:xfrm>
              <a:off x="3653942" y="1892951"/>
              <a:ext cx="2657235" cy="995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90000"/>
                </a:lnSpc>
                <a:defRPr/>
              </a:pPr>
              <a:r>
                <a:rPr lang="en-US" sz="1575" dirty="0">
                  <a:solidFill>
                    <a:prstClr val="black"/>
                  </a:solidFill>
                  <a:latin typeface="Century Gothic" panose="020F0302020204030204"/>
                  <a:cs typeface="Arial" charset="0"/>
                </a:rPr>
                <a:t>Chemical readout by mass spectrometry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5A7D6A-60DC-4BEB-AA1B-A3538C0CA8C4}"/>
                </a:ext>
              </a:extLst>
            </p:cNvPr>
            <p:cNvSpPr txBox="1"/>
            <p:nvPr/>
          </p:nvSpPr>
          <p:spPr>
            <a:xfrm>
              <a:off x="6524162" y="2038375"/>
              <a:ext cx="2370663" cy="1286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lnSpc>
                  <a:spcPct val="90000"/>
                </a:lnSpc>
                <a:defRPr/>
              </a:pPr>
              <a:r>
                <a:rPr lang="en-US" sz="1575" dirty="0">
                  <a:solidFill>
                    <a:prstClr val="black"/>
                  </a:solidFill>
                  <a:latin typeface="Century Gothic" panose="020F0302020204030204"/>
                  <a:cs typeface="Arial" charset="0"/>
                </a:rPr>
                <a:t>On-line chemical analysis software</a:t>
              </a:r>
            </a:p>
          </p:txBody>
        </p:sp>
        <p:pic>
          <p:nvPicPr>
            <p:cNvPr id="8" name="Content Placeholder 3">
              <a:extLst>
                <a:ext uri="{FF2B5EF4-FFF2-40B4-BE49-F238E27FC236}">
                  <a16:creationId xmlns:a16="http://schemas.microsoft.com/office/drawing/2014/main" id="{936B154C-EF9F-4720-B09A-06915B41B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497257" y="2902546"/>
              <a:ext cx="2578895" cy="214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Arrow: Right 26">
              <a:extLst>
                <a:ext uri="{FF2B5EF4-FFF2-40B4-BE49-F238E27FC236}">
                  <a16:creationId xmlns:a16="http://schemas.microsoft.com/office/drawing/2014/main" id="{59157775-3483-4476-BE9D-F70253DC1EF5}"/>
                </a:ext>
              </a:extLst>
            </p:cNvPr>
            <p:cNvSpPr/>
            <p:nvPr/>
          </p:nvSpPr>
          <p:spPr>
            <a:xfrm>
              <a:off x="3247352" y="3519755"/>
              <a:ext cx="865831" cy="884321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2870" tIns="102870" rIns="102870" bIns="10287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514350">
                <a:lnSpc>
                  <a:spcPct val="90000"/>
                </a:lnSpc>
                <a:defRPr/>
              </a:pPr>
              <a:endParaRPr lang="en-US" sz="1013" dirty="0">
                <a:solidFill>
                  <a:prstClr val="black"/>
                </a:solidFill>
                <a:latin typeface="Century Gothic" panose="020F030202020403020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DC95B8-0D76-4744-9781-3CB4179D25A8}"/>
                </a:ext>
              </a:extLst>
            </p:cNvPr>
            <p:cNvGrpSpPr/>
            <p:nvPr/>
          </p:nvGrpSpPr>
          <p:grpSpPr>
            <a:xfrm>
              <a:off x="322325" y="2769556"/>
              <a:ext cx="3015137" cy="2257462"/>
              <a:chOff x="249320" y="1273896"/>
              <a:chExt cx="4020182" cy="3009948"/>
            </a:xfrm>
          </p:grpSpPr>
          <p:pic>
            <p:nvPicPr>
              <p:cNvPr id="11" name="Picture 2" descr="C:\Users\v1b\Documents\Proposals\TIP_Program_2015\Project Progress\IMG_0487.JPG">
                <a:extLst>
                  <a:ext uri="{FF2B5EF4-FFF2-40B4-BE49-F238E27FC236}">
                    <a16:creationId xmlns:a16="http://schemas.microsoft.com/office/drawing/2014/main" id="{0C7E16C6-2FEE-46DD-85B4-F2EB94177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49320" y="1273896"/>
                <a:ext cx="4020182" cy="29379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F71E52D-3CA2-4E68-9572-A7DECB815A12}"/>
                  </a:ext>
                </a:extLst>
              </p:cNvPr>
              <p:cNvSpPr txBox="1"/>
              <p:nvPr/>
            </p:nvSpPr>
            <p:spPr>
              <a:xfrm>
                <a:off x="1908697" y="3731670"/>
                <a:ext cx="2360805" cy="552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lnSpc>
                    <a:spcPct val="90000"/>
                  </a:lnSpc>
                  <a:defRPr/>
                </a:pPr>
                <a:r>
                  <a:rPr lang="en-US" sz="788" dirty="0">
                    <a:solidFill>
                      <a:prstClr val="black"/>
                    </a:solidFill>
                    <a:latin typeface="Calibri" panose="020F0502020204030204"/>
                    <a:cs typeface="Arial" charset="0"/>
                  </a:rPr>
                  <a:t>foolproof sampler touched to material of interest</a:t>
                </a: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1257514" y="3999823"/>
            <a:ext cx="4572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PenDoc is most sensitive to:</a:t>
            </a:r>
          </a:p>
          <a:p>
            <a:pPr marL="342900" lvl="1"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Phospholipids (PC, PE, PI, LysoPC, etc.)</a:t>
            </a:r>
          </a:p>
          <a:p>
            <a:pPr marL="342900" lvl="1"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 (amino acids, fatty acids, etc.)</a:t>
            </a:r>
          </a:p>
          <a:p>
            <a:pPr marL="342900" lvl="1"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and other metabolites (caffeine, acetaminophen, etc.)</a:t>
            </a:r>
          </a:p>
          <a:p>
            <a:pPr marL="342900" lvl="1"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small mass (&lt;1000 Da) polar </a:t>
            </a:r>
          </a:p>
          <a:p>
            <a:pPr marL="342900" lvl="1"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E14C4B-926A-4AED-B275-2998DDFDBDD0}"/>
              </a:ext>
            </a:extLst>
          </p:cNvPr>
          <p:cNvSpPr txBox="1">
            <a:spLocks/>
          </p:cNvSpPr>
          <p:nvPr/>
        </p:nvSpPr>
        <p:spPr>
          <a:xfrm>
            <a:off x="3258835" y="355417"/>
            <a:ext cx="6429375" cy="4046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PENDOC SYSTEM FOR METABOLOMICS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4503" y="6122976"/>
            <a:ext cx="67437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work with Dr. Cahill at Oak Ridge National Laboratory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109286" y="3862125"/>
            <a:ext cx="3805910" cy="1571342"/>
            <a:chOff x="1058779" y="1416197"/>
            <a:chExt cx="6136106" cy="2276521"/>
          </a:xfrm>
        </p:grpSpPr>
        <p:pic>
          <p:nvPicPr>
            <p:cNvPr id="26" name="Content Placeholder 2" descr="image-20-3.png">
              <a:extLst>
                <a:ext uri="{FF2B5EF4-FFF2-40B4-BE49-F238E27FC236}">
                  <a16:creationId xmlns:a16="http://schemas.microsoft.com/office/drawing/2014/main" id="{7FAE497C-B35C-49A5-A134-E2A28EA72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58779" y="1647349"/>
              <a:ext cx="6136106" cy="2045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A5EE7413-11D9-4110-A9D6-7F635CEAA640}"/>
                </a:ext>
              </a:extLst>
            </p:cNvPr>
            <p:cNvSpPr/>
            <p:nvPr/>
          </p:nvSpPr>
          <p:spPr>
            <a:xfrm rot="5400000">
              <a:off x="2552198" y="2116791"/>
              <a:ext cx="433137" cy="1428750"/>
            </a:xfrm>
            <a:prstGeom prst="leftBrac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12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B55E58D5-D391-4251-ADD3-B3A2B114F93E}"/>
                </a:ext>
              </a:extLst>
            </p:cNvPr>
            <p:cNvSpPr/>
            <p:nvPr/>
          </p:nvSpPr>
          <p:spPr>
            <a:xfrm rot="5400000">
              <a:off x="4262124" y="2195778"/>
              <a:ext cx="433137" cy="948510"/>
            </a:xfrm>
            <a:prstGeom prst="leftBrac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12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856A9301-5B16-437E-A342-B69E8C3E693A}"/>
                </a:ext>
              </a:extLst>
            </p:cNvPr>
            <p:cNvSpPr/>
            <p:nvPr/>
          </p:nvSpPr>
          <p:spPr>
            <a:xfrm rot="5400000">
              <a:off x="5505098" y="2573480"/>
              <a:ext cx="433137" cy="948510"/>
            </a:xfrm>
            <a:prstGeom prst="leftBrac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125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9FEF04-D86C-403D-9DDC-B59849B29DA0}"/>
                </a:ext>
              </a:extLst>
            </p:cNvPr>
            <p:cNvSpPr txBox="1"/>
            <p:nvPr/>
          </p:nvSpPr>
          <p:spPr>
            <a:xfrm>
              <a:off x="1659513" y="1731775"/>
              <a:ext cx="2162397" cy="49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Amino acids</a:t>
              </a:r>
            </a:p>
            <a:p>
              <a:pPr algn="ctr" defTabSz="685800">
                <a:lnSpc>
                  <a:spcPct val="9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Fatty acids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730715-8157-4883-A3F2-A8E5D496BB4A}"/>
                </a:ext>
              </a:extLst>
            </p:cNvPr>
            <p:cNvSpPr txBox="1"/>
            <p:nvPr/>
          </p:nvSpPr>
          <p:spPr>
            <a:xfrm>
              <a:off x="3765237" y="1416197"/>
              <a:ext cx="1349616" cy="85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Lyso-PCs</a:t>
              </a:r>
            </a:p>
            <a:p>
              <a:pPr algn="ctr" defTabSz="685800">
                <a:lnSpc>
                  <a:spcPct val="9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Many cosmetic compounds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98D392-620A-4C50-860B-D18BD3BFE20E}"/>
                </a:ext>
              </a:extLst>
            </p:cNvPr>
            <p:cNvSpPr txBox="1"/>
            <p:nvPr/>
          </p:nvSpPr>
          <p:spPr>
            <a:xfrm>
              <a:off x="5046859" y="1814526"/>
              <a:ext cx="1349616" cy="49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PC’s, PE’s, DG’s, etc.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464F85-50F3-4C8B-B4D8-F81C805D3702}"/>
              </a:ext>
            </a:extLst>
          </p:cNvPr>
          <p:cNvSpPr txBox="1"/>
          <p:nvPr/>
        </p:nvSpPr>
        <p:spPr>
          <a:xfrm>
            <a:off x="8329071" y="4435829"/>
            <a:ext cx="2209827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Mass Spectrum </a:t>
            </a:r>
          </a:p>
          <a:p>
            <a:pPr algn="ctr" defTabSz="685800">
              <a:lnSpc>
                <a:spcPct val="90000"/>
              </a:lnSpc>
            </a:pPr>
            <a:r>
              <a:rPr lang="en-US" sz="10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Skin (Finger)</a:t>
            </a:r>
          </a:p>
        </p:txBody>
      </p:sp>
    </p:spTree>
    <p:extLst>
      <p:ext uri="{BB962C8B-B14F-4D97-AF65-F5344CB8AC3E}">
        <p14:creationId xmlns:p14="http://schemas.microsoft.com/office/powerpoint/2010/main" val="1718208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217" y="96820"/>
            <a:ext cx="749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Collaborative Research Project with Ohio State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9683" y="1360506"/>
            <a:ext cx="717722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MiRNAs are small non-coding RNAs that control gene regulation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There are approximately 2,300 miRNAs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MiRNAs can be detected in blood plasma and serum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MiRNAs are modulated by radiation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Differential expression of MiRNAs can be useful as biodosimeters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/>
              <a:t>MiRNA can provide useful information on organ/tissue  specific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miR150 can yield information on hematopoietic injury- Relevant for </a:t>
            </a:r>
          </a:p>
          <a:p>
            <a:pPr algn="l"/>
            <a:r>
              <a:rPr lang="en-US" b="1" dirty="0"/>
              <a:t>     for ARS</a:t>
            </a:r>
          </a:p>
          <a:p>
            <a:pPr algn="l"/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Dr. Naduparambil Jacob and his team has shown the utility of </a:t>
            </a:r>
          </a:p>
          <a:p>
            <a:pPr algn="l"/>
            <a:r>
              <a:rPr lang="en-US" b="1" dirty="0"/>
              <a:t>     miR150 dose estimation in mouse, NHPs and humans.</a:t>
            </a:r>
          </a:p>
        </p:txBody>
      </p:sp>
    </p:spTree>
    <p:extLst>
      <p:ext uri="{BB962C8B-B14F-4D97-AF65-F5344CB8AC3E}">
        <p14:creationId xmlns:p14="http://schemas.microsoft.com/office/powerpoint/2010/main" val="11172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839" y="8953"/>
            <a:ext cx="10515600" cy="1325563"/>
          </a:xfrm>
        </p:spPr>
        <p:txBody>
          <a:bodyPr/>
          <a:lstStyle/>
          <a:p>
            <a:r>
              <a:rPr lang="en-US" b="1" dirty="0"/>
              <a:t>What is Biodosimetry?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134" y="1744270"/>
            <a:ext cx="4738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* Biodosimetry is a measurement  of biological response as a surrogate for radiation dose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* </a:t>
            </a:r>
            <a:r>
              <a:rPr lang="en-US" b="1" u="sng" dirty="0"/>
              <a:t>Biological indicators </a:t>
            </a:r>
            <a:r>
              <a:rPr lang="en-US" b="1" dirty="0"/>
              <a:t>are those that show a measurable response to ionizing radiation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* Bioindicators include macromolecules such as </a:t>
            </a:r>
            <a:r>
              <a:rPr lang="en-US" b="1" u="sng" dirty="0"/>
              <a:t>DNA, RNA, proteins and lipids and </a:t>
            </a:r>
            <a:r>
              <a:rPr lang="en-US" b="1" dirty="0"/>
              <a:t>as well as a wide variety of </a:t>
            </a:r>
            <a:r>
              <a:rPr lang="en-US" b="1" u="sng" dirty="0"/>
              <a:t>metabolic  byproducts</a:t>
            </a:r>
          </a:p>
          <a:p>
            <a:pPr algn="l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1911" y="2183804"/>
            <a:ext cx="211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Bio </a:t>
            </a:r>
            <a:r>
              <a:rPr lang="en-US" dirty="0"/>
              <a:t>     </a:t>
            </a:r>
            <a:r>
              <a:rPr lang="en-US" dirty="0">
                <a:solidFill>
                  <a:srgbClr val="002060"/>
                </a:solidFill>
              </a:rPr>
              <a:t>dosi </a:t>
            </a:r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metry</a:t>
            </a:r>
            <a:r>
              <a:rPr lang="en-US" dirty="0"/>
              <a:t> 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1" y="2583914"/>
            <a:ext cx="489473" cy="77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2096" y="3356387"/>
            <a:ext cx="1137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Live</a:t>
            </a:r>
          </a:p>
          <a:p>
            <a:pPr algn="l"/>
            <a:r>
              <a:rPr lang="en-US" dirty="0"/>
              <a:t>organisms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71212" y="2583914"/>
            <a:ext cx="0" cy="193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3877" y="4518213"/>
            <a:ext cx="112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Radiation </a:t>
            </a:r>
          </a:p>
          <a:p>
            <a:pPr algn="l"/>
            <a:r>
              <a:rPr lang="en-US" dirty="0"/>
              <a:t>dose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38109" y="2583915"/>
            <a:ext cx="527125" cy="967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9365" y="3474173"/>
            <a:ext cx="15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14203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1311244"/>
            <a:ext cx="5551350" cy="2883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Minimally invasive: 1-2 drops of blood-finger stick 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Internally controlled- not volume/quantity dependent 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Broad analytical range: analyte stable from hours to days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Robust response in young, aged- males, females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Samples stored/shipped at ambient conditions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Relatively short processing/assay time 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be done in a standard molecular biology laboratory</a:t>
            </a:r>
          </a:p>
          <a:p>
            <a:pPr marL="183700" indent="-183700" algn="just">
              <a:lnSpc>
                <a:spcPts val="2400"/>
              </a:lnSpc>
              <a:spcBef>
                <a:spcPts val="215"/>
              </a:spcBef>
              <a:spcAft>
                <a:spcPts val="215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Validated in multiple animal models and humans</a:t>
            </a: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2265873" y="655159"/>
            <a:ext cx="7308221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sp>
        <p:nvSpPr>
          <p:cNvPr id="5" name="TextBox 4"/>
          <p:cNvSpPr txBox="1"/>
          <p:nvPr/>
        </p:nvSpPr>
        <p:spPr>
          <a:xfrm>
            <a:off x="2073721" y="4407279"/>
            <a:ext cx="298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Manuscripts and patents: Issued/pending</a:t>
            </a:r>
          </a:p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/>
              <a:t>US9890428/15-846,96220)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5322" y="1722004"/>
            <a:ext cx="2674078" cy="2333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9726" y="1465616"/>
            <a:ext cx="2105270" cy="204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4151" y="158404"/>
            <a:ext cx="7011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 Sensitivity Radiation Biodosimetry Assay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1" y="5265679"/>
            <a:ext cx="220823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Responsive –miR150</a:t>
            </a:r>
          </a:p>
          <a:p>
            <a:pPr algn="l"/>
            <a:r>
              <a:rPr lang="en-US" sz="1600" b="1" dirty="0"/>
              <a:t>Non-responsive miR23a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D4B45E-2531-F297-18BA-5EC9AD5CFC0D}"/>
              </a:ext>
            </a:extLst>
          </p:cNvPr>
          <p:cNvSpPr txBox="1"/>
          <p:nvPr/>
        </p:nvSpPr>
        <p:spPr>
          <a:xfrm>
            <a:off x="6891762" y="5265679"/>
            <a:ext cx="3061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/>
              <a:t>Courtesy: Dr. Naduparambil Jacob</a:t>
            </a:r>
          </a:p>
          <a:p>
            <a:pPr algn="l"/>
            <a:r>
              <a:rPr lang="en-US" sz="1600" b="1" dirty="0"/>
              <a:t>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770615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47218" y="2012254"/>
            <a:ext cx="2833776" cy="1820818"/>
            <a:chOff x="722531" y="2512726"/>
            <a:chExt cx="4993086" cy="3641636"/>
          </a:xfrm>
        </p:grpSpPr>
        <p:sp>
          <p:nvSpPr>
            <p:cNvPr id="4" name="TextBox 3"/>
            <p:cNvSpPr txBox="1"/>
            <p:nvPr/>
          </p:nvSpPr>
          <p:spPr>
            <a:xfrm>
              <a:off x="1429568" y="2512726"/>
              <a:ext cx="3556579" cy="58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6" b="1" dirty="0">
                  <a:latin typeface="Arial" panose="020B0604020202020204" pitchFamily="34" charset="0"/>
                  <a:cs typeface="Arial" panose="020B0604020202020204" pitchFamily="34" charset="0"/>
                </a:rPr>
                <a:t>Radiation/BMT Schema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22531" y="3378899"/>
              <a:ext cx="4993086" cy="2775463"/>
              <a:chOff x="3310417" y="1054550"/>
              <a:chExt cx="3380632" cy="198247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794759" y="2538294"/>
                <a:ext cx="2691049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85092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441960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64820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7680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10540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34000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20131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310417" y="2692976"/>
                <a:ext cx="3380632" cy="3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Baseline  -6,   -5, -4,  -3, -2,  -1,      0,         +30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291617" y="2405334"/>
                <a:ext cx="0" cy="231448"/>
              </a:xfrm>
              <a:prstGeom prst="line">
                <a:avLst/>
              </a:prstGeom>
              <a:ln w="381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5720130" y="1507660"/>
                <a:ext cx="0" cy="75220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390413" y="1085581"/>
                <a:ext cx="647497" cy="414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86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BMT </a:t>
                </a:r>
              </a:p>
            </p:txBody>
          </p:sp>
          <p:sp>
            <p:nvSpPr>
              <p:cNvPr id="19" name="Right Brace 18"/>
              <p:cNvSpPr/>
              <p:nvPr/>
            </p:nvSpPr>
            <p:spPr>
              <a:xfrm rot="16200000">
                <a:off x="4273338" y="1859260"/>
                <a:ext cx="276279" cy="473449"/>
              </a:xfrm>
              <a:prstGeom prst="righ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8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894417" y="1444835"/>
                <a:ext cx="1025401" cy="60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7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1200 cGy</a:t>
                </a:r>
              </a:p>
              <a:p>
                <a:pPr algn="ctr"/>
                <a:r>
                  <a:rPr lang="en-US" sz="107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(2Gy bid) 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98212" y="1054550"/>
                <a:ext cx="595123" cy="414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86" b="1" dirty="0"/>
                  <a:t>AML</a:t>
                </a: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1975645" y="5269995"/>
              <a:ext cx="0" cy="324027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 bwMode="auto">
          <a:xfrm>
            <a:off x="2023055" y="390194"/>
            <a:ext cx="8060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miR-150 Depletion/Reconstitution in Human Acute Myeloid Leukemia patients who received total body irradiation as preparative regimen prior to bone marrow transplantation  </a:t>
            </a:r>
            <a:endParaRPr lang="en-US" sz="19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71687" y="4548480"/>
            <a:ext cx="673784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itchFamily="34" charset="0"/>
                <a:cs typeface="Arial" pitchFamily="34" charset="0"/>
              </a:rPr>
              <a:t>miR-150 assay allows evaluation of marrow depletion and reconstitution</a:t>
            </a:r>
          </a:p>
          <a:p>
            <a:pPr algn="ctr"/>
            <a:endParaRPr lang="en-US" sz="1500" b="1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500" b="1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This interesting observation indicates the potential use of this assay for evaluating medical countermeasures (MCM)</a:t>
            </a:r>
            <a:endParaRPr lang="en-US" sz="1500" dirty="0">
              <a:solidFill>
                <a:srgbClr val="6600C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241" y="2132941"/>
            <a:ext cx="2644721" cy="23382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75591" y="4095947"/>
            <a:ext cx="199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Trial: OSU-13219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(PI: Dr. Welliver)</a:t>
            </a:r>
          </a:p>
        </p:txBody>
      </p:sp>
      <p:cxnSp>
        <p:nvCxnSpPr>
          <p:cNvPr id="26" name="AutoShape 6"/>
          <p:cNvCxnSpPr>
            <a:cxnSpLocks noChangeShapeType="1"/>
          </p:cNvCxnSpPr>
          <p:nvPr/>
        </p:nvCxnSpPr>
        <p:spPr bwMode="auto">
          <a:xfrm>
            <a:off x="2281383" y="1421693"/>
            <a:ext cx="7543800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</p:cxnSp>
      <p:sp>
        <p:nvSpPr>
          <p:cNvPr id="27" name="TextBox 26"/>
          <p:cNvSpPr txBox="1"/>
          <p:nvPr/>
        </p:nvSpPr>
        <p:spPr>
          <a:xfrm rot="16200000">
            <a:off x="5432361" y="2854434"/>
            <a:ext cx="15715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350" b="1" dirty="0"/>
              <a:t>Relative Expression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91478" y="1850673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Serum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94312-E66B-EA11-EAC7-D5319A05D8A9}"/>
              </a:ext>
            </a:extLst>
          </p:cNvPr>
          <p:cNvSpPr txBox="1"/>
          <p:nvPr/>
        </p:nvSpPr>
        <p:spPr>
          <a:xfrm>
            <a:off x="8683602" y="5821475"/>
            <a:ext cx="247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/>
              <a:t>Courtesy: Dr. Naduparambil Jacob</a:t>
            </a:r>
          </a:p>
          <a:p>
            <a:pPr algn="l"/>
            <a:r>
              <a:rPr lang="en-US" sz="1200" b="1" dirty="0"/>
              <a:t>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272718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537" t="51599"/>
          <a:stretch/>
        </p:blipFill>
        <p:spPr>
          <a:xfrm>
            <a:off x="1828800" y="1193243"/>
            <a:ext cx="4264960" cy="3505200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6067634" y="1421843"/>
          <a:ext cx="4038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494590" y="903763"/>
            <a:ext cx="4922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MicroRNA                                                                DCA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6698790" y="3409308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0.1Gy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6794777" y="3302462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0.25Gy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6938021" y="3302461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0.5Gy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030038" y="3111248"/>
            <a:ext cx="5164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0.75Gy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223540" y="3132178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1Gy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7461382" y="1648508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2Gy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652436" y="3067132"/>
            <a:ext cx="1742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1.5Gy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984432" y="3300545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0.5Gy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166034" y="3215295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2Gy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9289800" y="2772384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4Gy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9396866" y="2545073"/>
            <a:ext cx="3706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6Gy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23927" y="1731514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RBE = 3-4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529" y="4356583"/>
            <a:ext cx="5398510" cy="16610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61908" y="51248"/>
            <a:ext cx="8557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/>
              <a:t>Validation of dose prediction by miRNA with DCA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123B7A-CD73-FCE8-78FD-AD14322EE608}"/>
              </a:ext>
            </a:extLst>
          </p:cNvPr>
          <p:cNvSpPr txBox="1"/>
          <p:nvPr/>
        </p:nvSpPr>
        <p:spPr>
          <a:xfrm>
            <a:off x="4265122" y="6184997"/>
            <a:ext cx="338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Balajee AS and Jacob NK, unpublished data</a:t>
            </a:r>
          </a:p>
        </p:txBody>
      </p:sp>
    </p:spTree>
    <p:extLst>
      <p:ext uri="{BB962C8B-B14F-4D97-AF65-F5344CB8AC3E}">
        <p14:creationId xmlns:p14="http://schemas.microsoft.com/office/powerpoint/2010/main" val="1381597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18" y="0"/>
            <a:ext cx="8229600" cy="1143000"/>
          </a:xfrm>
        </p:spPr>
        <p:txBody>
          <a:bodyPr/>
          <a:lstStyle/>
          <a:p>
            <a:r>
              <a:rPr lang="en-US" dirty="0"/>
              <a:t>miRNA Based Biodosimetry Tool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1300" y="838614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Advantages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948965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Total assay time is less than 4 hours after sample collection</a:t>
            </a:r>
          </a:p>
          <a:p>
            <a:r>
              <a:rPr lang="en-US" dirty="0"/>
              <a:t>Potential for POC testing</a:t>
            </a:r>
          </a:p>
          <a:p>
            <a:r>
              <a:rPr lang="en-US" dirty="0"/>
              <a:t>Information on tissue specific injury</a:t>
            </a:r>
          </a:p>
          <a:p>
            <a:r>
              <a:rPr lang="en-US" dirty="0"/>
              <a:t>Holds promise for evaluating medical countermeasures</a:t>
            </a:r>
          </a:p>
          <a:p>
            <a:r>
              <a:rPr lang="en-US" dirty="0"/>
              <a:t>Early prediction of  disease</a:t>
            </a:r>
          </a:p>
          <a:p>
            <a:pPr marL="0" indent="0">
              <a:buNone/>
            </a:pPr>
            <a:r>
              <a:rPr lang="en-US" dirty="0"/>
              <a:t>      outcome</a:t>
            </a:r>
          </a:p>
          <a:p>
            <a:pPr marL="0" indent="0">
              <a:buNone/>
            </a:pPr>
            <a:r>
              <a:rPr lang="en-US" sz="1700" dirty="0">
                <a:sym typeface="Symbol" panose="05050102010706020507" pitchFamily="18" charset="2"/>
              </a:rPr>
              <a:t></a:t>
            </a:r>
            <a:r>
              <a:rPr lang="en-US" dirty="0"/>
              <a:t>    High throughput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1488" y="891833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Disadvantages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5" y="1961553"/>
            <a:ext cx="4219276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Inter-individual variation needs to be verified</a:t>
            </a:r>
          </a:p>
          <a:p>
            <a:r>
              <a:rPr lang="en-US" dirty="0"/>
              <a:t>Disease status, pre-genetic condition</a:t>
            </a:r>
          </a:p>
          <a:p>
            <a:r>
              <a:rPr lang="en-US" dirty="0"/>
              <a:t>No data on dose rate effects</a:t>
            </a:r>
          </a:p>
          <a:p>
            <a:r>
              <a:rPr lang="en-US" dirty="0"/>
              <a:t>Lacks clinical validation </a:t>
            </a:r>
          </a:p>
          <a:p>
            <a:r>
              <a:rPr lang="en-US" dirty="0"/>
              <a:t>Bridging experiments needed</a:t>
            </a:r>
          </a:p>
          <a:p>
            <a:r>
              <a:rPr lang="en-US" dirty="0"/>
              <a:t>Reliability and reproducibility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8FD3D-4CA0-556D-240D-DC7CE721A3F1}"/>
              </a:ext>
            </a:extLst>
          </p:cNvPr>
          <p:cNvSpPr/>
          <p:nvPr/>
        </p:nvSpPr>
        <p:spPr>
          <a:xfrm>
            <a:off x="1898361" y="966355"/>
            <a:ext cx="4041776" cy="5008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84FA93-899B-5130-4C4F-02DAE87D5BB9}"/>
              </a:ext>
            </a:extLst>
          </p:cNvPr>
          <p:cNvSpPr/>
          <p:nvPr/>
        </p:nvSpPr>
        <p:spPr>
          <a:xfrm>
            <a:off x="6103433" y="966356"/>
            <a:ext cx="4219275" cy="49998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2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9535" y="41031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Biomarkers for multiple organ dysfunction syndrome  (MODS) after radiation exposure </a:t>
            </a:r>
            <a:r>
              <a:rPr lang="en-US" sz="2800" b="1" i="1" dirty="0"/>
              <a:t>in  vivo</a:t>
            </a:r>
            <a:br>
              <a:rPr lang="en-US" sz="2800" b="1" dirty="0"/>
            </a:br>
            <a:br>
              <a:rPr lang="en-US" sz="2800" b="1" dirty="0"/>
            </a:b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37351" y="2225676"/>
            <a:ext cx="8795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/>
              <a:t>Hematopoietic system/Bone marrow aplasia	-    	Flt3-L</a:t>
            </a:r>
          </a:p>
          <a:p>
            <a:pPr marL="457200" indent="-457200">
              <a:buAutoNum type="arabicPeriod"/>
            </a:pPr>
            <a:r>
              <a:rPr lang="en-US" b="1" dirty="0"/>
              <a:t>Gastrointestinal tract                                   		- 	Citrulline </a:t>
            </a:r>
          </a:p>
          <a:p>
            <a:pPr marL="457200" indent="-457200">
              <a:buAutoNum type="arabicPeriod"/>
            </a:pPr>
            <a:r>
              <a:rPr lang="en-US" b="1" dirty="0"/>
              <a:t>Liver and Cardiovascular                             		-   	Oxysterols  </a:t>
            </a:r>
          </a:p>
          <a:p>
            <a:pPr marL="457200" indent="-457200">
              <a:buAutoNum type="arabicPeriod"/>
            </a:pPr>
            <a:r>
              <a:rPr lang="en-US" b="1" dirty="0"/>
              <a:t>Salivary gland                                              		-    	Amylase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8053" y="4708264"/>
            <a:ext cx="6533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Flt3-L has been successively used to distinguish between total and </a:t>
            </a:r>
          </a:p>
          <a:p>
            <a:pPr algn="ctr"/>
            <a:r>
              <a:rPr lang="en-US" b="1" dirty="0"/>
              <a:t>partial body  irradiation in mice  </a:t>
            </a:r>
          </a:p>
        </p:txBody>
      </p:sp>
    </p:spTree>
    <p:extLst>
      <p:ext uri="{BB962C8B-B14F-4D97-AF65-F5344CB8AC3E}">
        <p14:creationId xmlns:p14="http://schemas.microsoft.com/office/powerpoint/2010/main" val="93807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 txBox="1">
            <a:spLocks/>
          </p:cNvSpPr>
          <p:nvPr/>
        </p:nvSpPr>
        <p:spPr>
          <a:xfrm>
            <a:off x="1424700" y="533552"/>
            <a:ext cx="5795899" cy="41014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Gold standard for radiation biodosimetry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85529" y="-110090"/>
            <a:ext cx="7886700" cy="7160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Dicentric Chromosome Assay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497" y="1571992"/>
            <a:ext cx="1955956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483" y="845197"/>
            <a:ext cx="2291835" cy="3211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464" y="1699961"/>
            <a:ext cx="3922222" cy="24872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03" t="-11017" r="-147" b="288"/>
          <a:stretch/>
        </p:blipFill>
        <p:spPr>
          <a:xfrm>
            <a:off x="2128303" y="4265506"/>
            <a:ext cx="7850545" cy="1636548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313710" y="4713307"/>
            <a:ext cx="7325591" cy="436918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07228" y="5212524"/>
            <a:ext cx="3387437" cy="111767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22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55915" y="4210617"/>
            <a:ext cx="1500732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Breaks in two</a:t>
            </a:r>
          </a:p>
          <a:p>
            <a:pPr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chromosomes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140195" y="3110911"/>
            <a:ext cx="1220206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DNA</a:t>
            </a:r>
          </a:p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Replication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219544" y="4951219"/>
            <a:ext cx="1061509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Acentric</a:t>
            </a:r>
            <a:r>
              <a:rPr lang="en-US" sz="1500" dirty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Fragment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771075" y="2490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Dicentric Chromosome Formation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037603" y="2029415"/>
            <a:ext cx="1425390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Dicentric</a:t>
            </a:r>
          </a:p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Chromosome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0521" y="1799297"/>
            <a:ext cx="1944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Radiation Exposure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279" y="2099381"/>
            <a:ext cx="1897384" cy="2585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290" y="2275637"/>
            <a:ext cx="880112" cy="177622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3773031" y="3685714"/>
            <a:ext cx="1665961" cy="0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ysDash"/>
            <a:bevel/>
            <a:headEnd type="none" w="med" len="med"/>
            <a:tailEnd type="none" w="med" len="med"/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924343" y="1653616"/>
            <a:ext cx="110479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Mis-repair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256" y="1939181"/>
            <a:ext cx="822962" cy="23545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929229" y="5135706"/>
            <a:ext cx="1104790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lnSpc>
                <a:spcPts val="1650"/>
              </a:lnSpc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Mis-repair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070142" y="4863767"/>
            <a:ext cx="822962" cy="2354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990" y="3594629"/>
            <a:ext cx="642368" cy="180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675" y="2317541"/>
            <a:ext cx="690374" cy="14584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72" y="4036567"/>
            <a:ext cx="809246" cy="7406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353" y="1492139"/>
            <a:ext cx="358903" cy="28346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807" y="4530822"/>
            <a:ext cx="1154432" cy="142875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128" y="1492139"/>
            <a:ext cx="528067" cy="28346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925" y="4528536"/>
            <a:ext cx="1508763" cy="14310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04" y="3594629"/>
            <a:ext cx="642368" cy="1805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831" y="3594629"/>
            <a:ext cx="642368" cy="180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647" y="4906201"/>
            <a:ext cx="1545339" cy="4846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3734611" y="2029416"/>
            <a:ext cx="1704380" cy="218120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0272" y="1632629"/>
            <a:ext cx="6976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Cells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95121-934B-84C0-2A75-E3AD11332D7B}"/>
              </a:ext>
            </a:extLst>
          </p:cNvPr>
          <p:cNvSpPr/>
          <p:nvPr/>
        </p:nvSpPr>
        <p:spPr>
          <a:xfrm>
            <a:off x="1414073" y="6017270"/>
            <a:ext cx="9302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FFFFFF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rPr>
              <a:t>Since its discovery (1962), the DCA remains as the “gold standard” for absorbed radiation dose estimation</a:t>
            </a:r>
            <a:endParaRPr lang="en-US" sz="2000" b="1" i="1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3" grpId="0"/>
      <p:bldP spid="84" grpId="0"/>
      <p:bldP spid="96" grpId="0"/>
      <p:bldP spid="69" grpId="0"/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4305" y="26384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Dicentric Chromosome Assay</a:t>
            </a: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2102592" y="1355445"/>
            <a:ext cx="251460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   </a:t>
            </a:r>
            <a:r>
              <a:rPr lang="en-US" sz="2000" b="1" dirty="0"/>
              <a:t>Advantages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8514" y="1917472"/>
            <a:ext cx="3679423" cy="3402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78653" y="54690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F79646">
                    <a:lumMod val="75000"/>
                  </a:srgbClr>
                </a:solidFill>
                <a:ea typeface="ＭＳ Ｐゴシック" charset="-128"/>
                <a:cs typeface="Arial" panose="020B0604020202020204" pitchFamily="34" charset="0"/>
              </a:rPr>
              <a:t>Automation of high-throughput techniques for sample processing, imaging and analysis is critical for meeting the requirements of a radiological/nuclear mass casualty event.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36637" y="3827449"/>
            <a:ext cx="1798064" cy="1013014"/>
            <a:chOff x="6277855" y="3383377"/>
            <a:chExt cx="1798064" cy="1013014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6277855" y="3383377"/>
              <a:ext cx="1798064" cy="0"/>
            </a:xfrm>
            <a:prstGeom prst="line">
              <a:avLst/>
            </a:prstGeom>
            <a:solidFill>
              <a:srgbClr val="CC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8075919" y="3383377"/>
              <a:ext cx="0" cy="1013014"/>
            </a:xfrm>
            <a:prstGeom prst="line">
              <a:avLst/>
            </a:prstGeom>
            <a:solidFill>
              <a:srgbClr val="CCFF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46EF076-7556-78F9-501B-0F02A3FAEDF0}"/>
              </a:ext>
            </a:extLst>
          </p:cNvPr>
          <p:cNvGrpSpPr/>
          <p:nvPr/>
        </p:nvGrpSpPr>
        <p:grpSpPr>
          <a:xfrm>
            <a:off x="1957557" y="1924698"/>
            <a:ext cx="2804673" cy="3395183"/>
            <a:chOff x="3035193" y="1975953"/>
            <a:chExt cx="2804673" cy="3395183"/>
          </a:xfrm>
        </p:grpSpPr>
        <p:sp>
          <p:nvSpPr>
            <p:cNvPr id="4" name="Content Placeholder 8"/>
            <p:cNvSpPr txBox="1">
              <a:spLocks/>
            </p:cNvSpPr>
            <p:nvPr/>
          </p:nvSpPr>
          <p:spPr>
            <a:xfrm>
              <a:off x="3035193" y="1975953"/>
              <a:ext cx="2804673" cy="33951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Low baseline frequency (1 per 1,000 cells)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Independent of age and gender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Ease of detection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Sensitivity range is 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&lt;= 0.10 to &lt;=7.5Gy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Reproducible dose response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Specific for radiation exposure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Proven in accidents over four decades</a:t>
              </a:r>
            </a:p>
            <a:p>
              <a:pPr marL="457200" lvl="1" indent="0">
                <a:buClr>
                  <a:schemeClr val="tx1"/>
                </a:buClr>
                <a:buNone/>
              </a:pPr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5400000">
              <a:off x="3226789" y="2090821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5400000">
              <a:off x="3221794" y="2734991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auto">
            <a:xfrm rot="5400000">
              <a:off x="3221794" y="3153093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5400000">
              <a:off x="3226789" y="3492703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5400000">
              <a:off x="3221794" y="3991293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5400000">
              <a:off x="3216419" y="4425284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5400000">
              <a:off x="3216419" y="4874594"/>
              <a:ext cx="159522" cy="101736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ea typeface="ＭＳ Ｐゴシック" charset="-128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32766" y="4430748"/>
            <a:ext cx="170514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/>
              <a:t>Impractical for triage</a:t>
            </a:r>
          </a:p>
          <a:p>
            <a:pPr algn="l"/>
            <a:r>
              <a:rPr lang="en-US" sz="1400" dirty="0"/>
              <a:t>application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7936" y="3827449"/>
            <a:ext cx="133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TAT 3-4 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1CA6B-DCE9-310B-5E87-450485413DE1}"/>
              </a:ext>
            </a:extLst>
          </p:cNvPr>
          <p:cNvSpPr txBox="1"/>
          <p:nvPr/>
        </p:nvSpPr>
        <p:spPr>
          <a:xfrm>
            <a:off x="7258501" y="237169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UCL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FB991-9489-1DFB-B74F-FCA8C2A454BC}"/>
              </a:ext>
            </a:extLst>
          </p:cNvPr>
          <p:cNvSpPr txBox="1"/>
          <p:nvPr/>
        </p:nvSpPr>
        <p:spPr>
          <a:xfrm>
            <a:off x="7700985" y="3458117"/>
            <a:ext cx="95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LCL</a:t>
            </a:r>
          </a:p>
        </p:txBody>
      </p:sp>
    </p:spTree>
    <p:extLst>
      <p:ext uri="{BB962C8B-B14F-4D97-AF65-F5344CB8AC3E}">
        <p14:creationId xmlns:p14="http://schemas.microsoft.com/office/powerpoint/2010/main" val="18598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419034" y="399860"/>
            <a:ext cx="718357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Scheme for  Automated high-throughput DCA platform for radiological triage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3106039" y="2008107"/>
            <a:ext cx="444550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Right Arrow 46"/>
          <p:cNvSpPr/>
          <p:nvPr/>
        </p:nvSpPr>
        <p:spPr>
          <a:xfrm>
            <a:off x="5036601" y="1975944"/>
            <a:ext cx="380647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TextBox 47"/>
          <p:cNvSpPr txBox="1"/>
          <p:nvPr/>
        </p:nvSpPr>
        <p:spPr>
          <a:xfrm>
            <a:off x="2177253" y="1755071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70051" y="178389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Transfer to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Multi-tube matrix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78611" y="1787983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Addition of growth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6941698" y="1981471"/>
            <a:ext cx="380647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6" name="TextBox 55"/>
          <p:cNvSpPr txBox="1"/>
          <p:nvPr/>
        </p:nvSpPr>
        <p:spPr>
          <a:xfrm>
            <a:off x="7343269" y="1819735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harvester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8615160" y="1970834"/>
            <a:ext cx="380647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0" name="TextBox 59"/>
          <p:cNvSpPr txBox="1"/>
          <p:nvPr/>
        </p:nvSpPr>
        <p:spPr>
          <a:xfrm>
            <a:off x="9036352" y="1939737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Spreader</a:t>
            </a:r>
          </a:p>
        </p:txBody>
      </p:sp>
      <p:sp>
        <p:nvSpPr>
          <p:cNvPr id="61" name="Right Arrow 60"/>
          <p:cNvSpPr/>
          <p:nvPr/>
        </p:nvSpPr>
        <p:spPr>
          <a:xfrm rot="5400000">
            <a:off x="9122244" y="2423642"/>
            <a:ext cx="484780" cy="128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8784799" y="3019817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Stainer</a:t>
            </a:r>
          </a:p>
        </p:txBody>
      </p:sp>
      <p:sp>
        <p:nvSpPr>
          <p:cNvPr id="23" name="Right Arrow 22"/>
          <p:cNvSpPr/>
          <p:nvPr/>
        </p:nvSpPr>
        <p:spPr>
          <a:xfrm rot="10800000">
            <a:off x="8322072" y="3183399"/>
            <a:ext cx="444550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24"/>
          <p:cNvSpPr/>
          <p:nvPr/>
        </p:nvSpPr>
        <p:spPr>
          <a:xfrm rot="10800000">
            <a:off x="6565261" y="3180521"/>
            <a:ext cx="444550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TextBox 27"/>
          <p:cNvSpPr txBox="1"/>
          <p:nvPr/>
        </p:nvSpPr>
        <p:spPr>
          <a:xfrm>
            <a:off x="7059041" y="3048387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cover slipping</a:t>
            </a:r>
          </a:p>
        </p:txBody>
      </p:sp>
      <p:pic>
        <p:nvPicPr>
          <p:cNvPr id="29" name="Picture 2" descr="C:\Users\balajeea\AppData\Local\Microsoft\Windows\Temporary Internet Files\Content.Outlook\E8PFMCL5\IMG_049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199756" y="2795410"/>
            <a:ext cx="1247212" cy="9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7998" y="3653079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Automated Metafer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31" name="Right Arrow 30"/>
          <p:cNvSpPr/>
          <p:nvPr/>
        </p:nvSpPr>
        <p:spPr>
          <a:xfrm rot="10800000">
            <a:off x="4611502" y="3211151"/>
            <a:ext cx="444550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2" name="Picture 31" descr="C:\Users\balajeea\AppData\Local\Microsoft\Windows\Temporary Internet Files\Content.Outlook\E8PFMCL5\4dic conv 3G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01" y="2815064"/>
            <a:ext cx="1083999" cy="9790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214" y="2795409"/>
            <a:ext cx="963649" cy="971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7616" y="3788846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Dose estimation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3829" y="4337599"/>
            <a:ext cx="1495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Data generation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Clinical validation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GLP validation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FDA Submission</a:t>
            </a: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3130647" y="4205626"/>
            <a:ext cx="783032" cy="6469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5651450" y="4609278"/>
            <a:ext cx="444550" cy="140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4" name="TextBox 43"/>
          <p:cNvSpPr txBox="1"/>
          <p:nvPr/>
        </p:nvSpPr>
        <p:spPr>
          <a:xfrm>
            <a:off x="6305608" y="4217051"/>
            <a:ext cx="16528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GMP Validation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FDA Approval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Product release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Technology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6645" y="5703711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512 samples per machine</a:t>
            </a:r>
          </a:p>
        </p:txBody>
      </p:sp>
    </p:spTree>
    <p:extLst>
      <p:ext uri="{BB962C8B-B14F-4D97-AF65-F5344CB8AC3E}">
        <p14:creationId xmlns:p14="http://schemas.microsoft.com/office/powerpoint/2010/main" val="2428349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206" y="282974"/>
            <a:ext cx="603896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 tiered approach for an effective medical triage</a:t>
            </a:r>
          </a:p>
        </p:txBody>
      </p:sp>
      <p:sp>
        <p:nvSpPr>
          <p:cNvPr id="4" name="Lightning Bolt 3"/>
          <p:cNvSpPr/>
          <p:nvPr/>
        </p:nvSpPr>
        <p:spPr>
          <a:xfrm rot="1788872">
            <a:off x="2700796" y="2500563"/>
            <a:ext cx="705535" cy="381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51318" y="1763996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Nuclear power plant accidents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Improvised Nuclear Devise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Radiation Dispersal Device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9406" y="1694209"/>
            <a:ext cx="18426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Tier I: Rapid screening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0716" y="2075478"/>
            <a:ext cx="151836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Reliable, sensitive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Low false positive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markers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1253" y="2651156"/>
            <a:ext cx="1816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[Prodromal symptoms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Hemodose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Transcriptomics</a:t>
            </a:r>
          </a:p>
          <a:p>
            <a:pPr algn="l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EPR]</a:t>
            </a:r>
          </a:p>
          <a:p>
            <a:pPr algn="l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84222" y="3665620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5278" y="2241959"/>
            <a:ext cx="37234" cy="27689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60707" y="1414790"/>
            <a:ext cx="145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Segregate based </a:t>
            </a:r>
          </a:p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 dose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4884" y="3519101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 Gy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42251" y="2252033"/>
            <a:ext cx="42520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2" idx="1"/>
          </p:cNvCxnSpPr>
          <p:nvPr/>
        </p:nvCxnSpPr>
        <p:spPr>
          <a:xfrm>
            <a:off x="6885002" y="5007091"/>
            <a:ext cx="44133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5477" y="2133515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&lt; 2Gy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6341" y="4868592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&gt; 2Gy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6497" y="2121645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“Go Home”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0406" y="2583309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(further monitoring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if any symptoms observed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49469" y="4776257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918157" y="5007089"/>
            <a:ext cx="9313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599560" y="4282936"/>
            <a:ext cx="15685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Tier II: Cytogenetic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validation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9296400" y="5214082"/>
            <a:ext cx="0" cy="4247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596190" y="5618748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Long-term monitoring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579" y="4060676"/>
            <a:ext cx="1371600" cy="1371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175095" y="426894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130,000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49515" y="5051008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60" name="Right Arrow 59"/>
          <p:cNvSpPr/>
          <p:nvPr/>
        </p:nvSpPr>
        <p:spPr>
          <a:xfrm rot="5400000">
            <a:off x="4227367" y="4762736"/>
            <a:ext cx="914630" cy="817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384954" y="4104490"/>
            <a:ext cx="550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Tier I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450260" y="5259394"/>
            <a:ext cx="593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Tier II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130164" y="3827234"/>
            <a:ext cx="75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Goiania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BCD960D-46DC-BF30-C10C-4F9BA79507B2}"/>
              </a:ext>
            </a:extLst>
          </p:cNvPr>
          <p:cNvGrpSpPr/>
          <p:nvPr/>
        </p:nvGrpSpPr>
        <p:grpSpPr>
          <a:xfrm>
            <a:off x="2328841" y="3124579"/>
            <a:ext cx="1892321" cy="2646192"/>
            <a:chOff x="1355312" y="2163318"/>
            <a:chExt cx="1892321" cy="26461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8DDF2D-B90D-F0CC-F594-C93E6C46A499}"/>
                </a:ext>
              </a:extLst>
            </p:cNvPr>
            <p:cNvGrpSpPr/>
            <p:nvPr/>
          </p:nvGrpSpPr>
          <p:grpSpPr>
            <a:xfrm>
              <a:off x="1355312" y="2163318"/>
              <a:ext cx="1860534" cy="647143"/>
              <a:chOff x="170114" y="3275762"/>
              <a:chExt cx="1860534" cy="647143"/>
            </a:xfrm>
          </p:grpSpPr>
          <p:pic>
            <p:nvPicPr>
              <p:cNvPr id="47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BF707B92-A50A-C451-C7CC-FD41F5FB9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5DE98AF-9BF5-9E00-2634-3C53C89727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A137007-FF29-C960-3394-1A16C9C0DA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BBF7451A-06D3-B6D8-5AB7-E23872F7A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012F0920-5607-9B4C-A2DF-9FC4A0EACF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287AAEA7-F8AB-E390-6628-29A30EC8E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5D68CF-1AD1-54B2-88BA-5D3AB60B729E}"/>
                </a:ext>
              </a:extLst>
            </p:cNvPr>
            <p:cNvGrpSpPr/>
            <p:nvPr/>
          </p:nvGrpSpPr>
          <p:grpSpPr>
            <a:xfrm>
              <a:off x="1355312" y="2849914"/>
              <a:ext cx="1860534" cy="647143"/>
              <a:chOff x="170114" y="3275762"/>
              <a:chExt cx="1860534" cy="647143"/>
            </a:xfrm>
          </p:grpSpPr>
          <p:pic>
            <p:nvPicPr>
              <p:cNvPr id="3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BC41925-3B81-1009-F2E1-46DBD3E662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CBD63B6-E26B-FAC2-8A71-2E636F967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C1545F3E-78B8-B9BC-A8D5-6BBF027C4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BE4FCFA9-02E3-7ED7-F630-B80D5EB49A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13FE7068-051D-8ACF-0610-7385929D0B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D062E4F9-E3DB-CBD3-8390-183D34C431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4CBC9C9-25FA-FF8C-07EE-21966649053B}"/>
                </a:ext>
              </a:extLst>
            </p:cNvPr>
            <p:cNvGrpSpPr/>
            <p:nvPr/>
          </p:nvGrpSpPr>
          <p:grpSpPr>
            <a:xfrm>
              <a:off x="1365271" y="3512666"/>
              <a:ext cx="1860534" cy="647143"/>
              <a:chOff x="170114" y="3275762"/>
              <a:chExt cx="1860534" cy="647143"/>
            </a:xfrm>
          </p:grpSpPr>
          <p:pic>
            <p:nvPicPr>
              <p:cNvPr id="31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2BE4683C-22F9-A35B-F10A-B629529BD9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2DB9A71-908A-A6E2-18E4-49645C706B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15DA35F0-C4F3-D721-DB8D-0BF41ECB8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8DBFBEF1-1DCB-C5EF-E665-DD3CC79E6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CEBE9CE7-BA4D-19E1-19F7-422D3EB52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939FE84E-5F33-0C44-EF27-55B92BB66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F80CD2-A38F-881F-8ED7-B6E39FA88E3F}"/>
                </a:ext>
              </a:extLst>
            </p:cNvPr>
            <p:cNvGrpSpPr/>
            <p:nvPr/>
          </p:nvGrpSpPr>
          <p:grpSpPr>
            <a:xfrm>
              <a:off x="1387099" y="4162367"/>
              <a:ext cx="1860534" cy="647143"/>
              <a:chOff x="170114" y="3275762"/>
              <a:chExt cx="1860534" cy="647143"/>
            </a:xfrm>
          </p:grpSpPr>
          <p:pic>
            <p:nvPicPr>
              <p:cNvPr id="1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D8990D22-14A3-7217-3D60-E5CEFB36F5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6D6EADC1-8C2A-90A4-73A5-B527812EED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4B382D04-C535-FBE7-8D94-41F797EEEB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382B4F61-3BA6-150C-9A20-9AB73D8B22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2AB4BAFC-DEBE-C4E5-87B3-00E75AFAA9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AA4BE5CC-ADA0-61BD-01F0-04E8D2EACC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7521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26339" y="935411"/>
            <a:ext cx="2529845" cy="3447295"/>
            <a:chOff x="102338" y="935410"/>
            <a:chExt cx="2529845" cy="34472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338" y="935410"/>
              <a:ext cx="2529845" cy="34472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29673" y="961697"/>
              <a:ext cx="570155" cy="516367"/>
            </a:xfrm>
            <a:prstGeom prst="ellipse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332245" y="3593464"/>
              <a:ext cx="262760" cy="286775"/>
            </a:xfrm>
            <a:prstGeom prst="ellipse">
              <a:avLst/>
            </a:prstGeom>
            <a:gradFill flip="none" rotWithShape="1">
              <a:gsLst>
                <a:gs pos="34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10699" y="1765642"/>
              <a:ext cx="262760" cy="222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48134" y="1258537"/>
            <a:ext cx="2632379" cy="948173"/>
            <a:chOff x="4139011" y="1818694"/>
            <a:chExt cx="2632379" cy="948173"/>
          </a:xfrm>
        </p:grpSpPr>
        <p:sp>
          <p:nvSpPr>
            <p:cNvPr id="9" name="Right Arrow Callout 8"/>
            <p:cNvSpPr/>
            <p:nvPr/>
          </p:nvSpPr>
          <p:spPr>
            <a:xfrm rot="1582638">
              <a:off x="4139011" y="2024158"/>
              <a:ext cx="2632379" cy="742709"/>
            </a:xfrm>
            <a:prstGeom prst="rightArrow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35653">
              <a:off x="4456957" y="1818694"/>
              <a:ext cx="1171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Clinical </a:t>
              </a:r>
            </a:p>
            <a:p>
              <a:pPr algn="ctr"/>
              <a:r>
                <a:rPr lang="en-US" b="1" dirty="0"/>
                <a:t>symptoms</a:t>
              </a:r>
            </a:p>
          </p:txBody>
        </p:sp>
      </p:grpSp>
      <p:sp>
        <p:nvSpPr>
          <p:cNvPr id="11" name="Right Arrow Callout 10"/>
          <p:cNvSpPr/>
          <p:nvPr/>
        </p:nvSpPr>
        <p:spPr>
          <a:xfrm>
            <a:off x="5780331" y="2456260"/>
            <a:ext cx="2632379" cy="742709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94425" y="2456260"/>
            <a:ext cx="1170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Blood cell </a:t>
            </a:r>
          </a:p>
          <a:p>
            <a:pPr algn="ctr"/>
            <a:r>
              <a:rPr lang="en-US" b="1" dirty="0"/>
              <a:t>counts</a:t>
            </a:r>
          </a:p>
        </p:txBody>
      </p:sp>
      <p:sp>
        <p:nvSpPr>
          <p:cNvPr id="16" name="Right Arrow Callout 15"/>
          <p:cNvSpPr/>
          <p:nvPr/>
        </p:nvSpPr>
        <p:spPr>
          <a:xfrm rot="19394978">
            <a:off x="6093408" y="3541324"/>
            <a:ext cx="2632379" cy="742709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9415051">
            <a:off x="6446762" y="3811677"/>
            <a:ext cx="12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Molecular</a:t>
            </a:r>
          </a:p>
          <a:p>
            <a:pPr algn="ctr"/>
            <a:r>
              <a:rPr lang="en-US" b="1" dirty="0"/>
              <a:t>Biomarkers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49836" y="2586198"/>
            <a:ext cx="173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Dose estimation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9209905" y="2919360"/>
            <a:ext cx="1" cy="563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176295" y="3601899"/>
            <a:ext cx="923555" cy="7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9271804" y="3587503"/>
            <a:ext cx="938603" cy="776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41363" y="4421097"/>
            <a:ext cx="1449628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Immediate</a:t>
            </a:r>
          </a:p>
          <a:p>
            <a:pPr algn="ctr"/>
            <a:r>
              <a:rPr lang="en-US" b="1" dirty="0"/>
              <a:t>Medical</a:t>
            </a:r>
          </a:p>
          <a:p>
            <a:pPr algn="ctr"/>
            <a:r>
              <a:rPr lang="en-US" b="1" dirty="0"/>
              <a:t>management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4130" y="4421098"/>
            <a:ext cx="1246816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Long-term</a:t>
            </a:r>
          </a:p>
          <a:p>
            <a:r>
              <a:rPr lang="en-US" b="1" dirty="0"/>
              <a:t>monitoring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6246" y="76010"/>
            <a:ext cx="7310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Bioindicators as Predictors of Dose and Health Outcome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743E20-8861-E66D-24F2-3486455ACEC6}"/>
              </a:ext>
            </a:extLst>
          </p:cNvPr>
          <p:cNvGrpSpPr/>
          <p:nvPr/>
        </p:nvGrpSpPr>
        <p:grpSpPr>
          <a:xfrm>
            <a:off x="4295530" y="2017898"/>
            <a:ext cx="1320375" cy="2116945"/>
            <a:chOff x="3599717" y="1259547"/>
            <a:chExt cx="2377320" cy="34429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B63672-A0F2-71E0-C619-C1DF9F6000EA}"/>
                </a:ext>
              </a:extLst>
            </p:cNvPr>
            <p:cNvGrpSpPr/>
            <p:nvPr/>
          </p:nvGrpSpPr>
          <p:grpSpPr>
            <a:xfrm>
              <a:off x="3599717" y="1259547"/>
              <a:ext cx="2377320" cy="3442956"/>
              <a:chOff x="3645987" y="1765643"/>
              <a:chExt cx="2377320" cy="3442956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543DAFD-1A08-2EF6-E4DE-572BD34FC316}"/>
                  </a:ext>
                </a:extLst>
              </p:cNvPr>
              <p:cNvSpPr/>
              <p:nvPr/>
            </p:nvSpPr>
            <p:spPr>
              <a:xfrm>
                <a:off x="4491490" y="1765643"/>
                <a:ext cx="663984" cy="6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AB32C2A-4DE8-2B33-BBA1-206EBACB4CC5}"/>
                  </a:ext>
                </a:extLst>
              </p:cNvPr>
              <p:cNvSpPr/>
              <p:nvPr/>
            </p:nvSpPr>
            <p:spPr>
              <a:xfrm>
                <a:off x="4380411" y="2456259"/>
                <a:ext cx="898052" cy="15322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CD77E58-C07F-23E7-7ECC-A861C3B71FA7}"/>
                  </a:ext>
                </a:extLst>
              </p:cNvPr>
              <p:cNvSpPr/>
              <p:nvPr/>
            </p:nvSpPr>
            <p:spPr>
              <a:xfrm>
                <a:off x="4517496" y="3984830"/>
                <a:ext cx="175427" cy="11495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EBFE8A-0100-5E4F-B545-048AC74B13BA}"/>
                  </a:ext>
                </a:extLst>
              </p:cNvPr>
              <p:cNvSpPr/>
              <p:nvPr/>
            </p:nvSpPr>
            <p:spPr>
              <a:xfrm>
                <a:off x="5024838" y="3984829"/>
                <a:ext cx="175427" cy="11495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2A475D0-44CB-517A-7224-7B6CCB9D841A}"/>
                  </a:ext>
                </a:extLst>
              </p:cNvPr>
              <p:cNvSpPr/>
              <p:nvPr/>
            </p:nvSpPr>
            <p:spPr>
              <a:xfrm>
                <a:off x="5008831" y="4781756"/>
                <a:ext cx="496388" cy="383177"/>
              </a:xfrm>
              <a:custGeom>
                <a:avLst/>
                <a:gdLst>
                  <a:gd name="connsiteX0" fmla="*/ 26126 w 809897"/>
                  <a:gd name="connsiteY0" fmla="*/ 148046 h 383177"/>
                  <a:gd name="connsiteX1" fmla="*/ 374469 w 809897"/>
                  <a:gd name="connsiteY1" fmla="*/ 139337 h 383177"/>
                  <a:gd name="connsiteX2" fmla="*/ 426720 w 809897"/>
                  <a:gd name="connsiteY2" fmla="*/ 87086 h 383177"/>
                  <a:gd name="connsiteX3" fmla="*/ 487680 w 809897"/>
                  <a:gd name="connsiteY3" fmla="*/ 52251 h 383177"/>
                  <a:gd name="connsiteX4" fmla="*/ 557349 w 809897"/>
                  <a:gd name="connsiteY4" fmla="*/ 0 h 383177"/>
                  <a:gd name="connsiteX5" fmla="*/ 705395 w 809897"/>
                  <a:gd name="connsiteY5" fmla="*/ 8709 h 383177"/>
                  <a:gd name="connsiteX6" fmla="*/ 748937 w 809897"/>
                  <a:gd name="connsiteY6" fmla="*/ 34834 h 383177"/>
                  <a:gd name="connsiteX7" fmla="*/ 783772 w 809897"/>
                  <a:gd name="connsiteY7" fmla="*/ 69669 h 383177"/>
                  <a:gd name="connsiteX8" fmla="*/ 801189 w 809897"/>
                  <a:gd name="connsiteY8" fmla="*/ 130629 h 383177"/>
                  <a:gd name="connsiteX9" fmla="*/ 809897 w 809897"/>
                  <a:gd name="connsiteY9" fmla="*/ 156754 h 383177"/>
                  <a:gd name="connsiteX10" fmla="*/ 801189 w 809897"/>
                  <a:gd name="connsiteY10" fmla="*/ 226423 h 383177"/>
                  <a:gd name="connsiteX11" fmla="*/ 775063 w 809897"/>
                  <a:gd name="connsiteY11" fmla="*/ 261257 h 383177"/>
                  <a:gd name="connsiteX12" fmla="*/ 705395 w 809897"/>
                  <a:gd name="connsiteY12" fmla="*/ 322217 h 383177"/>
                  <a:gd name="connsiteX13" fmla="*/ 670560 w 809897"/>
                  <a:gd name="connsiteY13" fmla="*/ 339634 h 383177"/>
                  <a:gd name="connsiteX14" fmla="*/ 330926 w 809897"/>
                  <a:gd name="connsiteY14" fmla="*/ 383177 h 383177"/>
                  <a:gd name="connsiteX15" fmla="*/ 43543 w 809897"/>
                  <a:gd name="connsiteY15" fmla="*/ 357051 h 383177"/>
                  <a:gd name="connsiteX16" fmla="*/ 17417 w 809897"/>
                  <a:gd name="connsiteY16" fmla="*/ 313509 h 383177"/>
                  <a:gd name="connsiteX17" fmla="*/ 8709 w 809897"/>
                  <a:gd name="connsiteY17" fmla="*/ 252549 h 383177"/>
                  <a:gd name="connsiteX18" fmla="*/ 0 w 809897"/>
                  <a:gd name="connsiteY18" fmla="*/ 217714 h 383177"/>
                  <a:gd name="connsiteX19" fmla="*/ 43543 w 809897"/>
                  <a:gd name="connsiteY19" fmla="*/ 156754 h 383177"/>
                  <a:gd name="connsiteX20" fmla="*/ 26126 w 809897"/>
                  <a:gd name="connsiteY20" fmla="*/ 148046 h 38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897" h="383177">
                    <a:moveTo>
                      <a:pt x="26126" y="148046"/>
                    </a:moveTo>
                    <a:cubicBezTo>
                      <a:pt x="81280" y="145143"/>
                      <a:pt x="269878" y="169220"/>
                      <a:pt x="374469" y="139337"/>
                    </a:cubicBezTo>
                    <a:cubicBezTo>
                      <a:pt x="398153" y="132570"/>
                      <a:pt x="404689" y="98101"/>
                      <a:pt x="426720" y="87086"/>
                    </a:cubicBezTo>
                    <a:cubicBezTo>
                      <a:pt x="446495" y="77199"/>
                      <a:pt x="470442" y="67027"/>
                      <a:pt x="487680" y="52251"/>
                    </a:cubicBezTo>
                    <a:cubicBezTo>
                      <a:pt x="549295" y="-563"/>
                      <a:pt x="493913" y="31718"/>
                      <a:pt x="557349" y="0"/>
                    </a:cubicBezTo>
                    <a:cubicBezTo>
                      <a:pt x="606698" y="2903"/>
                      <a:pt x="656758" y="-134"/>
                      <a:pt x="705395" y="8709"/>
                    </a:cubicBezTo>
                    <a:cubicBezTo>
                      <a:pt x="722048" y="11737"/>
                      <a:pt x="735576" y="24442"/>
                      <a:pt x="748937" y="34834"/>
                    </a:cubicBezTo>
                    <a:cubicBezTo>
                      <a:pt x="761899" y="44916"/>
                      <a:pt x="783772" y="69669"/>
                      <a:pt x="783772" y="69669"/>
                    </a:cubicBezTo>
                    <a:cubicBezTo>
                      <a:pt x="804650" y="132307"/>
                      <a:pt x="779319" y="54085"/>
                      <a:pt x="801189" y="130629"/>
                    </a:cubicBezTo>
                    <a:cubicBezTo>
                      <a:pt x="803711" y="139455"/>
                      <a:pt x="806994" y="148046"/>
                      <a:pt x="809897" y="156754"/>
                    </a:cubicBezTo>
                    <a:cubicBezTo>
                      <a:pt x="806994" y="179977"/>
                      <a:pt x="808590" y="204220"/>
                      <a:pt x="801189" y="226423"/>
                    </a:cubicBezTo>
                    <a:cubicBezTo>
                      <a:pt x="796599" y="240192"/>
                      <a:pt x="783499" y="249446"/>
                      <a:pt x="775063" y="261257"/>
                    </a:cubicBezTo>
                    <a:cubicBezTo>
                      <a:pt x="748453" y="298510"/>
                      <a:pt x="761518" y="294156"/>
                      <a:pt x="705395" y="322217"/>
                    </a:cubicBezTo>
                    <a:cubicBezTo>
                      <a:pt x="693783" y="328023"/>
                      <a:pt x="682940" y="335725"/>
                      <a:pt x="670560" y="339634"/>
                    </a:cubicBezTo>
                    <a:cubicBezTo>
                      <a:pt x="508036" y="390958"/>
                      <a:pt x="530060" y="374880"/>
                      <a:pt x="330926" y="383177"/>
                    </a:cubicBezTo>
                    <a:cubicBezTo>
                      <a:pt x="235132" y="374468"/>
                      <a:pt x="137442" y="377917"/>
                      <a:pt x="43543" y="357051"/>
                    </a:cubicBezTo>
                    <a:cubicBezTo>
                      <a:pt x="27020" y="353379"/>
                      <a:pt x="22770" y="329567"/>
                      <a:pt x="17417" y="313509"/>
                    </a:cubicBezTo>
                    <a:cubicBezTo>
                      <a:pt x="10926" y="294036"/>
                      <a:pt x="12381" y="272744"/>
                      <a:pt x="8709" y="252549"/>
                    </a:cubicBezTo>
                    <a:cubicBezTo>
                      <a:pt x="6568" y="240773"/>
                      <a:pt x="2903" y="229326"/>
                      <a:pt x="0" y="217714"/>
                    </a:cubicBezTo>
                    <a:cubicBezTo>
                      <a:pt x="77327" y="188717"/>
                      <a:pt x="88022" y="210129"/>
                      <a:pt x="43543" y="156754"/>
                    </a:cubicBezTo>
                    <a:cubicBezTo>
                      <a:pt x="38287" y="150447"/>
                      <a:pt x="-29028" y="150949"/>
                      <a:pt x="26126" y="14804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537D39D-9BB3-3213-6865-91A35E5B68D1}"/>
                  </a:ext>
                </a:extLst>
              </p:cNvPr>
              <p:cNvSpPr/>
              <p:nvPr/>
            </p:nvSpPr>
            <p:spPr>
              <a:xfrm rot="510482">
                <a:off x="4535435" y="4825422"/>
                <a:ext cx="379340" cy="383177"/>
              </a:xfrm>
              <a:custGeom>
                <a:avLst/>
                <a:gdLst>
                  <a:gd name="connsiteX0" fmla="*/ 26126 w 809897"/>
                  <a:gd name="connsiteY0" fmla="*/ 148046 h 383177"/>
                  <a:gd name="connsiteX1" fmla="*/ 374469 w 809897"/>
                  <a:gd name="connsiteY1" fmla="*/ 139337 h 383177"/>
                  <a:gd name="connsiteX2" fmla="*/ 426720 w 809897"/>
                  <a:gd name="connsiteY2" fmla="*/ 87086 h 383177"/>
                  <a:gd name="connsiteX3" fmla="*/ 487680 w 809897"/>
                  <a:gd name="connsiteY3" fmla="*/ 52251 h 383177"/>
                  <a:gd name="connsiteX4" fmla="*/ 557349 w 809897"/>
                  <a:gd name="connsiteY4" fmla="*/ 0 h 383177"/>
                  <a:gd name="connsiteX5" fmla="*/ 705395 w 809897"/>
                  <a:gd name="connsiteY5" fmla="*/ 8709 h 383177"/>
                  <a:gd name="connsiteX6" fmla="*/ 748937 w 809897"/>
                  <a:gd name="connsiteY6" fmla="*/ 34834 h 383177"/>
                  <a:gd name="connsiteX7" fmla="*/ 783772 w 809897"/>
                  <a:gd name="connsiteY7" fmla="*/ 69669 h 383177"/>
                  <a:gd name="connsiteX8" fmla="*/ 801189 w 809897"/>
                  <a:gd name="connsiteY8" fmla="*/ 130629 h 383177"/>
                  <a:gd name="connsiteX9" fmla="*/ 809897 w 809897"/>
                  <a:gd name="connsiteY9" fmla="*/ 156754 h 383177"/>
                  <a:gd name="connsiteX10" fmla="*/ 801189 w 809897"/>
                  <a:gd name="connsiteY10" fmla="*/ 226423 h 383177"/>
                  <a:gd name="connsiteX11" fmla="*/ 775063 w 809897"/>
                  <a:gd name="connsiteY11" fmla="*/ 261257 h 383177"/>
                  <a:gd name="connsiteX12" fmla="*/ 705395 w 809897"/>
                  <a:gd name="connsiteY12" fmla="*/ 322217 h 383177"/>
                  <a:gd name="connsiteX13" fmla="*/ 670560 w 809897"/>
                  <a:gd name="connsiteY13" fmla="*/ 339634 h 383177"/>
                  <a:gd name="connsiteX14" fmla="*/ 330926 w 809897"/>
                  <a:gd name="connsiteY14" fmla="*/ 383177 h 383177"/>
                  <a:gd name="connsiteX15" fmla="*/ 43543 w 809897"/>
                  <a:gd name="connsiteY15" fmla="*/ 357051 h 383177"/>
                  <a:gd name="connsiteX16" fmla="*/ 17417 w 809897"/>
                  <a:gd name="connsiteY16" fmla="*/ 313509 h 383177"/>
                  <a:gd name="connsiteX17" fmla="*/ 8709 w 809897"/>
                  <a:gd name="connsiteY17" fmla="*/ 252549 h 383177"/>
                  <a:gd name="connsiteX18" fmla="*/ 0 w 809897"/>
                  <a:gd name="connsiteY18" fmla="*/ 217714 h 383177"/>
                  <a:gd name="connsiteX19" fmla="*/ 43543 w 809897"/>
                  <a:gd name="connsiteY19" fmla="*/ 156754 h 383177"/>
                  <a:gd name="connsiteX20" fmla="*/ 26126 w 809897"/>
                  <a:gd name="connsiteY20" fmla="*/ 148046 h 38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09897" h="383177">
                    <a:moveTo>
                      <a:pt x="26126" y="148046"/>
                    </a:moveTo>
                    <a:cubicBezTo>
                      <a:pt x="81280" y="145143"/>
                      <a:pt x="269878" y="169220"/>
                      <a:pt x="374469" y="139337"/>
                    </a:cubicBezTo>
                    <a:cubicBezTo>
                      <a:pt x="398153" y="132570"/>
                      <a:pt x="404689" y="98101"/>
                      <a:pt x="426720" y="87086"/>
                    </a:cubicBezTo>
                    <a:cubicBezTo>
                      <a:pt x="446495" y="77199"/>
                      <a:pt x="470442" y="67027"/>
                      <a:pt x="487680" y="52251"/>
                    </a:cubicBezTo>
                    <a:cubicBezTo>
                      <a:pt x="549295" y="-563"/>
                      <a:pt x="493913" y="31718"/>
                      <a:pt x="557349" y="0"/>
                    </a:cubicBezTo>
                    <a:cubicBezTo>
                      <a:pt x="606698" y="2903"/>
                      <a:pt x="656758" y="-134"/>
                      <a:pt x="705395" y="8709"/>
                    </a:cubicBezTo>
                    <a:cubicBezTo>
                      <a:pt x="722048" y="11737"/>
                      <a:pt x="735576" y="24442"/>
                      <a:pt x="748937" y="34834"/>
                    </a:cubicBezTo>
                    <a:cubicBezTo>
                      <a:pt x="761899" y="44916"/>
                      <a:pt x="783772" y="69669"/>
                      <a:pt x="783772" y="69669"/>
                    </a:cubicBezTo>
                    <a:cubicBezTo>
                      <a:pt x="804650" y="132307"/>
                      <a:pt x="779319" y="54085"/>
                      <a:pt x="801189" y="130629"/>
                    </a:cubicBezTo>
                    <a:cubicBezTo>
                      <a:pt x="803711" y="139455"/>
                      <a:pt x="806994" y="148046"/>
                      <a:pt x="809897" y="156754"/>
                    </a:cubicBezTo>
                    <a:cubicBezTo>
                      <a:pt x="806994" y="179977"/>
                      <a:pt x="808590" y="204220"/>
                      <a:pt x="801189" y="226423"/>
                    </a:cubicBezTo>
                    <a:cubicBezTo>
                      <a:pt x="796599" y="240192"/>
                      <a:pt x="783499" y="249446"/>
                      <a:pt x="775063" y="261257"/>
                    </a:cubicBezTo>
                    <a:cubicBezTo>
                      <a:pt x="748453" y="298510"/>
                      <a:pt x="761518" y="294156"/>
                      <a:pt x="705395" y="322217"/>
                    </a:cubicBezTo>
                    <a:cubicBezTo>
                      <a:pt x="693783" y="328023"/>
                      <a:pt x="682940" y="335725"/>
                      <a:pt x="670560" y="339634"/>
                    </a:cubicBezTo>
                    <a:cubicBezTo>
                      <a:pt x="508036" y="390958"/>
                      <a:pt x="530060" y="374880"/>
                      <a:pt x="330926" y="383177"/>
                    </a:cubicBezTo>
                    <a:cubicBezTo>
                      <a:pt x="235132" y="374468"/>
                      <a:pt x="137442" y="377917"/>
                      <a:pt x="43543" y="357051"/>
                    </a:cubicBezTo>
                    <a:cubicBezTo>
                      <a:pt x="27020" y="353379"/>
                      <a:pt x="22770" y="329567"/>
                      <a:pt x="17417" y="313509"/>
                    </a:cubicBezTo>
                    <a:cubicBezTo>
                      <a:pt x="10926" y="294036"/>
                      <a:pt x="12381" y="272744"/>
                      <a:pt x="8709" y="252549"/>
                    </a:cubicBezTo>
                    <a:cubicBezTo>
                      <a:pt x="6568" y="240773"/>
                      <a:pt x="2903" y="229326"/>
                      <a:pt x="0" y="217714"/>
                    </a:cubicBezTo>
                    <a:cubicBezTo>
                      <a:pt x="77327" y="188717"/>
                      <a:pt x="88022" y="210129"/>
                      <a:pt x="43543" y="156754"/>
                    </a:cubicBezTo>
                    <a:cubicBezTo>
                      <a:pt x="38287" y="150447"/>
                      <a:pt x="-29028" y="150949"/>
                      <a:pt x="26126" y="148046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1D0F966-822B-25A9-AC80-568A29352897}"/>
                  </a:ext>
                </a:extLst>
              </p:cNvPr>
              <p:cNvGrpSpPr/>
              <p:nvPr/>
            </p:nvGrpSpPr>
            <p:grpSpPr>
              <a:xfrm>
                <a:off x="5287172" y="2488459"/>
                <a:ext cx="736135" cy="931323"/>
                <a:chOff x="9662274" y="1413048"/>
                <a:chExt cx="827085" cy="1097280"/>
              </a:xfrm>
            </p:grpSpPr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57D9E78E-17A6-6CC4-BB09-A538ABFA992A}"/>
                    </a:ext>
                  </a:extLst>
                </p:cNvPr>
                <p:cNvSpPr/>
                <p:nvPr/>
              </p:nvSpPr>
              <p:spPr>
                <a:xfrm rot="5400000">
                  <a:off x="9527177" y="1548145"/>
                  <a:ext cx="1097280" cy="82708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A135D4EE-4D86-0C6A-85BB-C24F54414C56}"/>
                    </a:ext>
                  </a:extLst>
                </p:cNvPr>
                <p:cNvSpPr/>
                <p:nvPr/>
              </p:nvSpPr>
              <p:spPr>
                <a:xfrm rot="5400000">
                  <a:off x="9697944" y="1775946"/>
                  <a:ext cx="409303" cy="448354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D0EF76D-837A-8471-2857-6CA646E49177}"/>
                  </a:ext>
                </a:extLst>
              </p:cNvPr>
              <p:cNvGrpSpPr/>
              <p:nvPr/>
            </p:nvGrpSpPr>
            <p:grpSpPr>
              <a:xfrm rot="10800000">
                <a:off x="3645987" y="2486244"/>
                <a:ext cx="736135" cy="931323"/>
                <a:chOff x="9662274" y="1413048"/>
                <a:chExt cx="827085" cy="1097280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C8999DBD-9156-EDD6-EDD0-DF3CB16C534F}"/>
                    </a:ext>
                  </a:extLst>
                </p:cNvPr>
                <p:cNvSpPr/>
                <p:nvPr/>
              </p:nvSpPr>
              <p:spPr>
                <a:xfrm rot="5400000">
                  <a:off x="9527177" y="1548145"/>
                  <a:ext cx="1097280" cy="82708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1EEC43A-FA1D-92B9-E465-C78F9D5123A0}"/>
                    </a:ext>
                  </a:extLst>
                </p:cNvPr>
                <p:cNvSpPr/>
                <p:nvPr/>
              </p:nvSpPr>
              <p:spPr>
                <a:xfrm rot="5400000">
                  <a:off x="9697944" y="1775946"/>
                  <a:ext cx="409303" cy="448354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2A3FB6-B605-A537-8EFF-313A37F3BA32}"/>
                </a:ext>
              </a:extLst>
            </p:cNvPr>
            <p:cNvSpPr/>
            <p:nvPr/>
          </p:nvSpPr>
          <p:spPr>
            <a:xfrm>
              <a:off x="4544702" y="1479942"/>
              <a:ext cx="121650" cy="1294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F84978-40AE-50B4-D5F4-D0A0343C541D}"/>
                </a:ext>
              </a:extLst>
            </p:cNvPr>
            <p:cNvSpPr/>
            <p:nvPr/>
          </p:nvSpPr>
          <p:spPr>
            <a:xfrm>
              <a:off x="4862567" y="1484289"/>
              <a:ext cx="121650" cy="12949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486735F-2527-8FC2-2DE3-DB0599490E78}"/>
                </a:ext>
              </a:extLst>
            </p:cNvPr>
            <p:cNvSpPr/>
            <p:nvPr/>
          </p:nvSpPr>
          <p:spPr>
            <a:xfrm>
              <a:off x="4696253" y="1605654"/>
              <a:ext cx="158632" cy="147531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21DC80F-37E3-5D47-6DE5-D00C995681C4}"/>
                </a:ext>
              </a:extLst>
            </p:cNvPr>
            <p:cNvSpPr/>
            <p:nvPr/>
          </p:nvSpPr>
          <p:spPr>
            <a:xfrm rot="435807">
              <a:off x="4535845" y="1778433"/>
              <a:ext cx="419259" cy="122237"/>
            </a:xfrm>
            <a:custGeom>
              <a:avLst/>
              <a:gdLst>
                <a:gd name="connsiteX0" fmla="*/ 22 w 664927"/>
                <a:gd name="connsiteY0" fmla="*/ 78511 h 200431"/>
                <a:gd name="connsiteX1" fmla="*/ 87108 w 664927"/>
                <a:gd name="connsiteY1" fmla="*/ 95928 h 200431"/>
                <a:gd name="connsiteX2" fmla="*/ 130650 w 664927"/>
                <a:gd name="connsiteY2" fmla="*/ 148180 h 200431"/>
                <a:gd name="connsiteX3" fmla="*/ 156776 w 664927"/>
                <a:gd name="connsiteY3" fmla="*/ 156888 h 200431"/>
                <a:gd name="connsiteX4" fmla="*/ 174193 w 664927"/>
                <a:gd name="connsiteY4" fmla="*/ 183014 h 200431"/>
                <a:gd name="connsiteX5" fmla="*/ 226445 w 664927"/>
                <a:gd name="connsiteY5" fmla="*/ 200431 h 200431"/>
                <a:gd name="connsiteX6" fmla="*/ 409325 w 664927"/>
                <a:gd name="connsiteY6" fmla="*/ 191723 h 200431"/>
                <a:gd name="connsiteX7" fmla="*/ 452868 w 664927"/>
                <a:gd name="connsiteY7" fmla="*/ 183014 h 200431"/>
                <a:gd name="connsiteX8" fmla="*/ 478993 w 664927"/>
                <a:gd name="connsiteY8" fmla="*/ 165597 h 200431"/>
                <a:gd name="connsiteX9" fmla="*/ 522536 w 664927"/>
                <a:gd name="connsiteY9" fmla="*/ 148180 h 200431"/>
                <a:gd name="connsiteX10" fmla="*/ 566079 w 664927"/>
                <a:gd name="connsiteY10" fmla="*/ 122054 h 200431"/>
                <a:gd name="connsiteX11" fmla="*/ 600913 w 664927"/>
                <a:gd name="connsiteY11" fmla="*/ 104637 h 200431"/>
                <a:gd name="connsiteX12" fmla="*/ 627039 w 664927"/>
                <a:gd name="connsiteY12" fmla="*/ 78511 h 200431"/>
                <a:gd name="connsiteX13" fmla="*/ 653165 w 664927"/>
                <a:gd name="connsiteY13" fmla="*/ 26260 h 200431"/>
                <a:gd name="connsiteX14" fmla="*/ 661873 w 664927"/>
                <a:gd name="connsiteY14" fmla="*/ 134 h 200431"/>
                <a:gd name="connsiteX15" fmla="*/ 566079 w 664927"/>
                <a:gd name="connsiteY15" fmla="*/ 26260 h 200431"/>
                <a:gd name="connsiteX16" fmla="*/ 531245 w 664927"/>
                <a:gd name="connsiteY16" fmla="*/ 52386 h 200431"/>
                <a:gd name="connsiteX17" fmla="*/ 452868 w 664927"/>
                <a:gd name="connsiteY17" fmla="*/ 69803 h 200431"/>
                <a:gd name="connsiteX18" fmla="*/ 374490 w 664927"/>
                <a:gd name="connsiteY18" fmla="*/ 95928 h 200431"/>
                <a:gd name="connsiteX19" fmla="*/ 165485 w 664927"/>
                <a:gd name="connsiteY19" fmla="*/ 87220 h 200431"/>
                <a:gd name="connsiteX20" fmla="*/ 78399 w 664927"/>
                <a:gd name="connsiteY20" fmla="*/ 78511 h 200431"/>
                <a:gd name="connsiteX21" fmla="*/ 22 w 664927"/>
                <a:gd name="connsiteY21" fmla="*/ 78511 h 20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4927" h="200431">
                  <a:moveTo>
                    <a:pt x="22" y="78511"/>
                  </a:moveTo>
                  <a:cubicBezTo>
                    <a:pt x="1473" y="81414"/>
                    <a:pt x="74121" y="89435"/>
                    <a:pt x="87108" y="95928"/>
                  </a:cubicBezTo>
                  <a:cubicBezTo>
                    <a:pt x="99614" y="102181"/>
                    <a:pt x="126422" y="144657"/>
                    <a:pt x="130650" y="148180"/>
                  </a:cubicBezTo>
                  <a:cubicBezTo>
                    <a:pt x="137702" y="154057"/>
                    <a:pt x="148067" y="153985"/>
                    <a:pt x="156776" y="156888"/>
                  </a:cubicBezTo>
                  <a:cubicBezTo>
                    <a:pt x="162582" y="165597"/>
                    <a:pt x="165317" y="177467"/>
                    <a:pt x="174193" y="183014"/>
                  </a:cubicBezTo>
                  <a:cubicBezTo>
                    <a:pt x="189762" y="192744"/>
                    <a:pt x="226445" y="200431"/>
                    <a:pt x="226445" y="200431"/>
                  </a:cubicBezTo>
                  <a:cubicBezTo>
                    <a:pt x="287405" y="197528"/>
                    <a:pt x="348476" y="196404"/>
                    <a:pt x="409325" y="191723"/>
                  </a:cubicBezTo>
                  <a:cubicBezTo>
                    <a:pt x="424083" y="190588"/>
                    <a:pt x="439009" y="188211"/>
                    <a:pt x="452868" y="183014"/>
                  </a:cubicBezTo>
                  <a:cubicBezTo>
                    <a:pt x="462668" y="179339"/>
                    <a:pt x="469632" y="170278"/>
                    <a:pt x="478993" y="165597"/>
                  </a:cubicBezTo>
                  <a:cubicBezTo>
                    <a:pt x="492975" y="158606"/>
                    <a:pt x="508554" y="155171"/>
                    <a:pt x="522536" y="148180"/>
                  </a:cubicBezTo>
                  <a:cubicBezTo>
                    <a:pt x="537676" y="140610"/>
                    <a:pt x="551283" y="130274"/>
                    <a:pt x="566079" y="122054"/>
                  </a:cubicBezTo>
                  <a:cubicBezTo>
                    <a:pt x="577427" y="115749"/>
                    <a:pt x="590349" y="112183"/>
                    <a:pt x="600913" y="104637"/>
                  </a:cubicBezTo>
                  <a:cubicBezTo>
                    <a:pt x="610935" y="97479"/>
                    <a:pt x="618330" y="87220"/>
                    <a:pt x="627039" y="78511"/>
                  </a:cubicBezTo>
                  <a:cubicBezTo>
                    <a:pt x="648932" y="12836"/>
                    <a:pt x="619397" y="93798"/>
                    <a:pt x="653165" y="26260"/>
                  </a:cubicBezTo>
                  <a:cubicBezTo>
                    <a:pt x="657270" y="18049"/>
                    <a:pt x="670960" y="1432"/>
                    <a:pt x="661873" y="134"/>
                  </a:cubicBezTo>
                  <a:cubicBezTo>
                    <a:pt x="648121" y="-1831"/>
                    <a:pt x="590055" y="18268"/>
                    <a:pt x="566079" y="26260"/>
                  </a:cubicBezTo>
                  <a:cubicBezTo>
                    <a:pt x="554468" y="34969"/>
                    <a:pt x="544792" y="47176"/>
                    <a:pt x="531245" y="52386"/>
                  </a:cubicBezTo>
                  <a:cubicBezTo>
                    <a:pt x="506266" y="61993"/>
                    <a:pt x="478946" y="63785"/>
                    <a:pt x="452868" y="69803"/>
                  </a:cubicBezTo>
                  <a:cubicBezTo>
                    <a:pt x="408545" y="80031"/>
                    <a:pt x="421730" y="77032"/>
                    <a:pt x="374490" y="95928"/>
                  </a:cubicBezTo>
                  <a:lnTo>
                    <a:pt x="165485" y="87220"/>
                  </a:lnTo>
                  <a:cubicBezTo>
                    <a:pt x="136362" y="85507"/>
                    <a:pt x="107279" y="82637"/>
                    <a:pt x="78399" y="78511"/>
                  </a:cubicBezTo>
                  <a:cubicBezTo>
                    <a:pt x="66551" y="76818"/>
                    <a:pt x="-1429" y="75608"/>
                    <a:pt x="22" y="7851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5E1514-EEAC-DE28-37B2-95EF414C6285}"/>
                </a:ext>
              </a:extLst>
            </p:cNvPr>
            <p:cNvSpPr/>
            <p:nvPr/>
          </p:nvSpPr>
          <p:spPr>
            <a:xfrm>
              <a:off x="5068216" y="1514483"/>
              <a:ext cx="146533" cy="22039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E45DA4-6FBD-8C7D-1E48-173EB811309A}"/>
                </a:ext>
              </a:extLst>
            </p:cNvPr>
            <p:cNvSpPr/>
            <p:nvPr/>
          </p:nvSpPr>
          <p:spPr>
            <a:xfrm>
              <a:off x="4332272" y="1500233"/>
              <a:ext cx="146533" cy="22039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3477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263" y="104776"/>
            <a:ext cx="3929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Future Considerations</a:t>
            </a:r>
          </a:p>
          <a:p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83327" y="1011973"/>
            <a:ext cx="92235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u="sng" dirty="0"/>
              <a:t>Current biodosimetry assays are based mainly on acute low </a:t>
            </a:r>
            <a:r>
              <a:rPr lang="en-US" u="sng"/>
              <a:t>LET radiation</a:t>
            </a:r>
            <a:endParaRPr lang="en-US" u="sng" dirty="0"/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Application of existing dose assessment methodologies to various exposure scenarios: </a:t>
            </a:r>
          </a:p>
          <a:p>
            <a:pPr algn="l"/>
            <a:r>
              <a:rPr lang="en-US" dirty="0"/>
              <a:t>      internal contamination through ingestion or inhalation of radionuclides, accumulated </a:t>
            </a:r>
          </a:p>
          <a:p>
            <a:pPr algn="l"/>
            <a:r>
              <a:rPr lang="en-US" dirty="0"/>
              <a:t>      fractionated exposures and mixed radiation qualities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Dose estimates need to be tested  in  models involving combined injury </a:t>
            </a:r>
            <a:r>
              <a:rPr lang="en-US" b="1" dirty="0"/>
              <a:t>as inflammatory</a:t>
            </a:r>
            <a:r>
              <a:rPr lang="en-US" b="1" u="sng" dirty="0"/>
              <a:t> </a:t>
            </a:r>
          </a:p>
          <a:p>
            <a:pPr algn="l"/>
            <a:r>
              <a:rPr lang="en-US" b="1" dirty="0"/>
              <a:t>      response and trauma associated biological pathways may complicate evaluation  of </a:t>
            </a:r>
          </a:p>
          <a:p>
            <a:pPr algn="l"/>
            <a:r>
              <a:rPr lang="en-US" b="1" dirty="0"/>
              <a:t>      “Omics” biomarker expression and dose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Bioindicators/biomarkers should be useful for predicting and monitoring ARS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existing biodosimetry methods need to be modeled for special populations with</a:t>
            </a:r>
          </a:p>
          <a:p>
            <a:pPr algn="l"/>
            <a:r>
              <a:rPr lang="en-US" b="1" dirty="0"/>
              <a:t>      preexisting disease states, radiosensitivity due to genetic status, elderly and </a:t>
            </a:r>
          </a:p>
          <a:p>
            <a:pPr algn="l"/>
            <a:r>
              <a:rPr lang="en-US" b="1" dirty="0"/>
              <a:t>      pediatric populations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Development of  critical organ specific biomarkers will be useful for long-term monitoring of effects. </a:t>
            </a:r>
            <a:r>
              <a:rPr lang="en-US" b="1" dirty="0"/>
              <a:t>Discovery of </a:t>
            </a:r>
            <a:r>
              <a:rPr lang="en-US" b="1" u="sng" dirty="0"/>
              <a:t>organ specific therapeutics is desirable.</a:t>
            </a:r>
          </a:p>
        </p:txBody>
      </p:sp>
    </p:spTree>
    <p:extLst>
      <p:ext uri="{BB962C8B-B14F-4D97-AF65-F5344CB8AC3E}">
        <p14:creationId xmlns:p14="http://schemas.microsoft.com/office/powerpoint/2010/main" val="151440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115" y="-96819"/>
            <a:ext cx="112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Contd…….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496" y="919824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As appropriate human models of radiation exposure are limited, validation of biodosimetry methods needs to be performed in radiotherapy patients 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Lymphocyte depletion kinetics and cytogenetic assays are considered to have the capacity for operational use for clinical diagnostics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dirty="0"/>
              <a:t>The existing emergency management CONOPS for radiological event  planning needs to be integrated with biodosimetry methodologies for developing  POC tools for field use </a:t>
            </a:r>
          </a:p>
          <a:p>
            <a:pPr algn="l"/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Attempts should be made to determine the correlation between estimated absorbed dose and potential  biological effects  of radiation exposure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b="1" u="sng" dirty="0"/>
              <a:t>Knowledge in gap exists between biodosimetrists and physicians. Scientists must provide the kind of information physicians actually need for medical intervention!</a:t>
            </a:r>
          </a:p>
          <a:p>
            <a:pPr algn="l"/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3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9CDBF1-C920-FD30-F5A3-A3715731F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6" r="12422"/>
          <a:stretch/>
        </p:blipFill>
        <p:spPr>
          <a:xfrm>
            <a:off x="2557897" y="1766911"/>
            <a:ext cx="6546272" cy="4218253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00581D-0D16-ADE3-152D-683ED1968D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898" y="37678"/>
            <a:ext cx="6681355" cy="17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2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1" y="381001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9411" y="1171258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Columbia University Medical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845" y="1506778"/>
            <a:ext cx="201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Dr. Guy Garty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Dr. David J. Brenner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44845" y="2274838"/>
            <a:ext cx="34280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Yale University Medical Center, CT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Dr. Joseph Albanese</a:t>
            </a:r>
          </a:p>
          <a:p>
            <a:pPr>
              <a:defRPr/>
            </a:pPr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Ohio State University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Dr. Naduparambil Jacob</a:t>
            </a:r>
          </a:p>
          <a:p>
            <a:pPr>
              <a:defRPr/>
            </a:pPr>
            <a:endParaRPr lang="en-US" b="1" u="sng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Calibri"/>
              </a:rPr>
              <a:t>Oak Ridge National Laboratory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Dr. John Cahill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024" y="5062252"/>
            <a:ext cx="1905000" cy="4667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09" y="4704893"/>
            <a:ext cx="1046814" cy="1101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906" y="4904486"/>
            <a:ext cx="1775459" cy="7822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85F43-E00F-4E1E-8D1D-99133C2FEEBD}"/>
              </a:ext>
            </a:extLst>
          </p:cNvPr>
          <p:cNvSpPr txBox="1"/>
          <p:nvPr/>
        </p:nvSpPr>
        <p:spPr>
          <a:xfrm>
            <a:off x="2584195" y="1173340"/>
            <a:ext cx="305057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/>
              <a:t>REAC/TS</a:t>
            </a:r>
          </a:p>
          <a:p>
            <a:pPr algn="l"/>
            <a:r>
              <a:rPr lang="en-US" sz="1600" dirty="0"/>
              <a:t>Terri Ryan</a:t>
            </a:r>
          </a:p>
          <a:p>
            <a:pPr algn="l"/>
            <a:r>
              <a:rPr lang="en-US" sz="1600" dirty="0"/>
              <a:t>Maria Escalona</a:t>
            </a:r>
          </a:p>
          <a:p>
            <a:pPr algn="l"/>
            <a:r>
              <a:rPr lang="en-US" sz="1600" dirty="0"/>
              <a:t>Dr. Carol J. Iddins (Director)</a:t>
            </a:r>
          </a:p>
          <a:p>
            <a:pPr algn="l"/>
            <a:r>
              <a:rPr lang="en-US" sz="1600" dirty="0"/>
              <a:t>Dr. Mark Ervin (Associate Director)</a:t>
            </a:r>
          </a:p>
          <a:p>
            <a:pPr algn="l"/>
            <a:endParaRPr lang="en-US" sz="1600" dirty="0"/>
          </a:p>
        </p:txBody>
      </p:sp>
      <p:pic>
        <p:nvPicPr>
          <p:cNvPr id="1026" name="Picture 2" descr="National Nuclear Security Administration (NNSA) - YouTube">
            <a:extLst>
              <a:ext uri="{FF2B5EF4-FFF2-40B4-BE49-F238E27FC236}">
                <a16:creationId xmlns:a16="http://schemas.microsoft.com/office/drawing/2014/main" id="{29565825-9632-3ED5-71FD-CA7E66A03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729" b="26567"/>
          <a:stretch/>
        </p:blipFill>
        <p:spPr bwMode="auto">
          <a:xfrm>
            <a:off x="4904780" y="5832169"/>
            <a:ext cx="1845072" cy="71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72C484-CB32-BD4A-114F-AAEC06736A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030" y="4904486"/>
            <a:ext cx="2284907" cy="7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830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308" y="2603351"/>
            <a:ext cx="3043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220857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4246" y="986344"/>
            <a:ext cx="4886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Advantages of Biological Dosimeters </a:t>
            </a:r>
          </a:p>
          <a:p>
            <a:endParaRPr lang="en-US" sz="2400" b="1" dirty="0"/>
          </a:p>
        </p:txBody>
      </p:sp>
      <p:pic>
        <p:nvPicPr>
          <p:cNvPr id="3" name="Picture 2" descr="https://tse4.mm.bing.net/th?id=OIP.Mfbc4ed23e3319e4589fe6a5ef0013e9a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80155" y="1640958"/>
            <a:ext cx="1557170" cy="3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354" y="2376258"/>
            <a:ext cx="218951" cy="1547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678220" y="2453620"/>
            <a:ext cx="14805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2736" y="2211245"/>
            <a:ext cx="19300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dirty="0"/>
              <a:t>Measures dose external </a:t>
            </a:r>
          </a:p>
          <a:p>
            <a:pPr algn="l"/>
            <a:r>
              <a:rPr lang="en-US" sz="1350" b="1" dirty="0"/>
              <a:t>to the body (front side)</a:t>
            </a:r>
          </a:p>
        </p:txBody>
      </p:sp>
      <p:pic>
        <p:nvPicPr>
          <p:cNvPr id="8" name="Picture 7" descr="https://tse4.mm.bing.net/th?id=OIP.Mfbc4ed23e3319e4589fe6a5ef0013e9a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01" y="1640958"/>
            <a:ext cx="1477832" cy="3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53775" y="1926133"/>
            <a:ext cx="1851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dirty="0"/>
              <a:t>What if the exposure </a:t>
            </a:r>
          </a:p>
          <a:p>
            <a:pPr algn="l"/>
            <a:r>
              <a:rPr lang="en-US" sz="1350" b="1" dirty="0"/>
              <a:t>happens in the back</a:t>
            </a:r>
          </a:p>
          <a:p>
            <a:pPr algn="l"/>
            <a:r>
              <a:rPr lang="en-US" sz="1350" b="1" dirty="0"/>
              <a:t>or in the lower portion </a:t>
            </a:r>
          </a:p>
          <a:p>
            <a:pPr algn="l"/>
            <a:r>
              <a:rPr lang="en-US" sz="1350" b="1" dirty="0"/>
              <a:t>of the body?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9673" y="3294946"/>
            <a:ext cx="208121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b="1" dirty="0"/>
              <a:t>What is the exposure dose</a:t>
            </a:r>
          </a:p>
          <a:p>
            <a:pPr algn="l"/>
            <a:r>
              <a:rPr lang="en-US" sz="1350" b="1" dirty="0"/>
              <a:t>inside the body?</a:t>
            </a:r>
          </a:p>
          <a:p>
            <a:pPr algn="l"/>
            <a:endParaRPr lang="en-US" sz="1350" b="1" dirty="0"/>
          </a:p>
          <a:p>
            <a:pPr algn="l"/>
            <a:endParaRPr lang="en-US" sz="1350" b="1" dirty="0"/>
          </a:p>
          <a:p>
            <a:pPr algn="l"/>
            <a:r>
              <a:rPr lang="en-US" sz="1350" b="1" dirty="0"/>
              <a:t>What are the long-term </a:t>
            </a:r>
          </a:p>
          <a:p>
            <a:pPr algn="l"/>
            <a:r>
              <a:rPr lang="en-US" sz="1350" b="1" dirty="0"/>
              <a:t>biological effects?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906" y="1166747"/>
            <a:ext cx="5488415" cy="41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B8821F-DD6E-E144-DC1F-07FA1B886639}"/>
              </a:ext>
            </a:extLst>
          </p:cNvPr>
          <p:cNvSpPr txBox="1"/>
          <p:nvPr/>
        </p:nvSpPr>
        <p:spPr>
          <a:xfrm>
            <a:off x="1773383" y="1857551"/>
            <a:ext cx="1212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Bone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marrow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depression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B540F1-62EF-8517-2243-4914BBABE4CD}"/>
              </a:ext>
            </a:extLst>
          </p:cNvPr>
          <p:cNvGrpSpPr/>
          <p:nvPr/>
        </p:nvGrpSpPr>
        <p:grpSpPr>
          <a:xfrm>
            <a:off x="3295674" y="1409538"/>
            <a:ext cx="6286676" cy="2371970"/>
            <a:chOff x="2124965" y="1657089"/>
            <a:chExt cx="6286676" cy="23719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0CDD01-1371-0D40-6421-B71713536A15}"/>
                </a:ext>
              </a:extLst>
            </p:cNvPr>
            <p:cNvSpPr txBox="1"/>
            <p:nvPr/>
          </p:nvSpPr>
          <p:spPr>
            <a:xfrm>
              <a:off x="2164239" y="1657089"/>
              <a:ext cx="3862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0 - 2 Gy                                No treatment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67C41A-5F79-09AE-9EE8-F6D0787F4A38}"/>
                </a:ext>
              </a:extLst>
            </p:cNvPr>
            <p:cNvSpPr txBox="1"/>
            <p:nvPr/>
          </p:nvSpPr>
          <p:spPr>
            <a:xfrm>
              <a:off x="2164239" y="2212824"/>
              <a:ext cx="1384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2 Gy - 7.5 Gy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A0988-49E6-58E7-BAAA-933ECA66F7A6}"/>
                </a:ext>
              </a:extLst>
            </p:cNvPr>
            <p:cNvSpPr txBox="1"/>
            <p:nvPr/>
          </p:nvSpPr>
          <p:spPr>
            <a:xfrm>
              <a:off x="4572000" y="2201171"/>
              <a:ext cx="333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Antibiotics/Transfusions/Nursing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63725D-BB1C-0155-5427-AAF3F8E9422D}"/>
                </a:ext>
              </a:extLst>
            </p:cNvPr>
            <p:cNvGrpSpPr/>
            <p:nvPr/>
          </p:nvGrpSpPr>
          <p:grpSpPr>
            <a:xfrm>
              <a:off x="2164239" y="2684863"/>
              <a:ext cx="4192155" cy="377657"/>
              <a:chOff x="3855222" y="1785510"/>
              <a:chExt cx="4192155" cy="37765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958A97-F352-C195-8C02-B5223877B83C}"/>
                  </a:ext>
                </a:extLst>
              </p:cNvPr>
              <p:cNvSpPr txBox="1"/>
              <p:nvPr/>
            </p:nvSpPr>
            <p:spPr>
              <a:xfrm>
                <a:off x="3855222" y="1793835"/>
                <a:ext cx="1324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/>
                  <a:t>2 Gy - 10 Gy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0AFA45-76E7-B454-E3CE-BC08D5F3DF28}"/>
                  </a:ext>
                </a:extLst>
              </p:cNvPr>
              <p:cNvSpPr txBox="1"/>
              <p:nvPr/>
            </p:nvSpPr>
            <p:spPr>
              <a:xfrm>
                <a:off x="6230213" y="1785510"/>
                <a:ext cx="18171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Cytokine therapy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A94D39-6022-5B59-93CE-90DB52E7558F}"/>
                </a:ext>
              </a:extLst>
            </p:cNvPr>
            <p:cNvGrpSpPr/>
            <p:nvPr/>
          </p:nvGrpSpPr>
          <p:grpSpPr>
            <a:xfrm>
              <a:off x="2124965" y="3651891"/>
              <a:ext cx="3414347" cy="377168"/>
              <a:chOff x="3360220" y="1594491"/>
              <a:chExt cx="3414347" cy="37716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70157A-4B69-7946-D5AD-A2E0397236AE}"/>
                  </a:ext>
                </a:extLst>
              </p:cNvPr>
              <p:cNvSpPr txBox="1"/>
              <p:nvPr/>
            </p:nvSpPr>
            <p:spPr>
              <a:xfrm>
                <a:off x="3360220" y="1594491"/>
                <a:ext cx="1543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b="1" dirty="0"/>
                  <a:t>10 Gy - &gt;13 Gy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35B43A-5070-C324-6FC6-C611036151E7}"/>
                  </a:ext>
                </a:extLst>
              </p:cNvPr>
              <p:cNvSpPr txBox="1"/>
              <p:nvPr/>
            </p:nvSpPr>
            <p:spPr>
              <a:xfrm>
                <a:off x="5774485" y="1602327"/>
                <a:ext cx="10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GI death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976C1A-7ACC-EDD1-C663-766F51B4E50D}"/>
                </a:ext>
              </a:extLst>
            </p:cNvPr>
            <p:cNvSpPr txBox="1"/>
            <p:nvPr/>
          </p:nvSpPr>
          <p:spPr>
            <a:xfrm>
              <a:off x="2164239" y="3176035"/>
              <a:ext cx="1501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7.5 Gy - 10 Gy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E9B763-E252-786E-BEE9-C6CE504C8D18}"/>
                </a:ext>
              </a:extLst>
            </p:cNvPr>
            <p:cNvSpPr txBox="1"/>
            <p:nvPr/>
          </p:nvSpPr>
          <p:spPr>
            <a:xfrm>
              <a:off x="4572000" y="3176035"/>
              <a:ext cx="3839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/>
                <a:t>Bone marrow transplantation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FA1AA59-5989-042B-E6A6-5AE70BDBFBF4}"/>
              </a:ext>
            </a:extLst>
          </p:cNvPr>
          <p:cNvSpPr txBox="1"/>
          <p:nvPr/>
        </p:nvSpPr>
        <p:spPr>
          <a:xfrm>
            <a:off x="2365224" y="234441"/>
            <a:ext cx="723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/>
              <a:t>Biodosimetry is essential for medial treatment decision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0F687-40AD-3F3A-6759-A085FA8D9B51}"/>
              </a:ext>
            </a:extLst>
          </p:cNvPr>
          <p:cNvSpPr txBox="1"/>
          <p:nvPr/>
        </p:nvSpPr>
        <p:spPr>
          <a:xfrm>
            <a:off x="4161250" y="5552480"/>
            <a:ext cx="274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All doses refer to photons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0BAE4-2E7C-2C59-3790-A1C19361CB0C}"/>
              </a:ext>
            </a:extLst>
          </p:cNvPr>
          <p:cNvGrpSpPr/>
          <p:nvPr/>
        </p:nvGrpSpPr>
        <p:grpSpPr>
          <a:xfrm>
            <a:off x="3077791" y="4101760"/>
            <a:ext cx="5806398" cy="1236518"/>
            <a:chOff x="1730437" y="3876379"/>
            <a:chExt cx="5806398" cy="12365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D506CD-E277-C3AD-6C1D-3EC37CD70A20}"/>
                </a:ext>
              </a:extLst>
            </p:cNvPr>
            <p:cNvSpPr txBox="1"/>
            <p:nvPr/>
          </p:nvSpPr>
          <p:spPr>
            <a:xfrm>
              <a:off x="1771674" y="3999305"/>
              <a:ext cx="48811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LD 50/60   3.5-4 Gy (without treatment)</a:t>
              </a:r>
            </a:p>
            <a:p>
              <a:pPr algn="l"/>
              <a:endParaRPr lang="en-US" b="1" dirty="0"/>
            </a:p>
            <a:p>
              <a:pPr algn="l"/>
              <a:r>
                <a:rPr lang="en-US" b="1" dirty="0"/>
                <a:t>LD50/60     7-8 Gy   (with antibiotics and nursing)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DD7C24-8656-D5BE-9A61-1DFB908C899D}"/>
                </a:ext>
              </a:extLst>
            </p:cNvPr>
            <p:cNvSpPr/>
            <p:nvPr/>
          </p:nvSpPr>
          <p:spPr>
            <a:xfrm>
              <a:off x="1730437" y="3876379"/>
              <a:ext cx="5806398" cy="123651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93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Situations Requiring High-Throughput Radiation Biodosimetry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210" y="1528273"/>
            <a:ext cx="83242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Radiation Dispersal Device (RDD)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Improvised Nuclear Device (IND)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Radiological Terrorism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scenario, hundreds and thousands may be exposed</a:t>
            </a:r>
          </a:p>
          <a:p>
            <a:pPr algn="l"/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throughput platforms are needed for rapid biodosimetry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959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5246147" y="3334872"/>
            <a:ext cx="1559859" cy="2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06005" y="1011220"/>
            <a:ext cx="0" cy="36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6006" y="1011219"/>
            <a:ext cx="623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06006" y="4685994"/>
            <a:ext cx="6239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50046" y="2934761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POC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8547" y="3413596"/>
            <a:ext cx="74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8887" y="811164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2Gy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17289" y="4485939"/>
            <a:ext cx="87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&gt;  2Gy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5605" y="117093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 Home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77413" y="4886049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Medical intervention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802844" y="3465307"/>
            <a:ext cx="778635" cy="102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02844" y="1571044"/>
            <a:ext cx="778635" cy="1161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76533" y="2711255"/>
            <a:ext cx="124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Long-term </a:t>
            </a:r>
          </a:p>
          <a:p>
            <a:pPr algn="l"/>
            <a:r>
              <a:rPr lang="en-US" b="1" dirty="0"/>
              <a:t>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413" y="143010"/>
            <a:ext cx="8468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Which biodosimeter(s) will be effective as a triage tool?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1FAEF5-F8D0-6234-3179-BA967E47A831}"/>
              </a:ext>
            </a:extLst>
          </p:cNvPr>
          <p:cNvGrpSpPr/>
          <p:nvPr/>
        </p:nvGrpSpPr>
        <p:grpSpPr>
          <a:xfrm>
            <a:off x="2879313" y="2163318"/>
            <a:ext cx="1892321" cy="2646192"/>
            <a:chOff x="1355312" y="2163318"/>
            <a:chExt cx="1892321" cy="264619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233C66-E90A-A78A-1835-02C4E19ED0D4}"/>
                </a:ext>
              </a:extLst>
            </p:cNvPr>
            <p:cNvGrpSpPr/>
            <p:nvPr/>
          </p:nvGrpSpPr>
          <p:grpSpPr>
            <a:xfrm>
              <a:off x="1355312" y="2163318"/>
              <a:ext cx="1860534" cy="647143"/>
              <a:chOff x="170114" y="3275762"/>
              <a:chExt cx="1860534" cy="647143"/>
            </a:xfrm>
          </p:grpSpPr>
          <p:pic>
            <p:nvPicPr>
              <p:cNvPr id="5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58F5709C-BD4C-7462-DC08-8A7A3CCC4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AAF970C7-E604-034A-ADAA-4B300AFF8B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07332855-E152-EC9E-910A-F48BFB94F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8FAF40DC-D1AB-0289-1346-2523DDF77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EBC1C3AC-D30A-F040-E1F0-944A0415B7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403AE406-8D42-2FFF-7448-4E46711AF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1B9B35-D8D5-F078-455E-E5682B60E4EC}"/>
                </a:ext>
              </a:extLst>
            </p:cNvPr>
            <p:cNvGrpSpPr/>
            <p:nvPr/>
          </p:nvGrpSpPr>
          <p:grpSpPr>
            <a:xfrm>
              <a:off x="1355312" y="2849914"/>
              <a:ext cx="1860534" cy="647143"/>
              <a:chOff x="170114" y="3275762"/>
              <a:chExt cx="1860534" cy="647143"/>
            </a:xfrm>
          </p:grpSpPr>
          <p:pic>
            <p:nvPicPr>
              <p:cNvPr id="20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8511E72E-669C-4D4A-EABA-EC25586F4C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DA680E3D-5171-72E6-5C6B-9AD1AFEDC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911421AD-DF46-9319-E07A-A01BB2CCA3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6FF1D535-BEC7-54FA-ABEA-EA5D246D43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27D44023-4BA9-0C61-DBEA-C0E2AD75E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CFFC6CC0-DAC4-76A4-E2D1-731DD23FBB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74E4DD2-BE50-CC7A-6FDC-A794E8540F56}"/>
                </a:ext>
              </a:extLst>
            </p:cNvPr>
            <p:cNvGrpSpPr/>
            <p:nvPr/>
          </p:nvGrpSpPr>
          <p:grpSpPr>
            <a:xfrm>
              <a:off x="1365271" y="3512666"/>
              <a:ext cx="1860534" cy="647143"/>
              <a:chOff x="170114" y="3275762"/>
              <a:chExt cx="1860534" cy="647143"/>
            </a:xfrm>
          </p:grpSpPr>
          <p:pic>
            <p:nvPicPr>
              <p:cNvPr id="3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F33DFDAA-1799-CA67-D29E-409A6CF1F8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71FDC95E-CA01-A7AF-E9A0-F3B5B84B2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B71175D9-ED2E-E7AF-0FAB-41D088D78F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5B9581E1-8CAA-39DF-16A2-415111512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2DF2F8CD-DC21-2F32-E7B8-3217B1DB78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01D84604-E7C3-F47F-B73F-B504EE09E6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CA898DF-7A4D-CB32-7ED5-14CEAD1F75E7}"/>
                </a:ext>
              </a:extLst>
            </p:cNvPr>
            <p:cNvGrpSpPr/>
            <p:nvPr/>
          </p:nvGrpSpPr>
          <p:grpSpPr>
            <a:xfrm>
              <a:off x="1387099" y="4162367"/>
              <a:ext cx="1860534" cy="647143"/>
              <a:chOff x="170114" y="3275762"/>
              <a:chExt cx="1860534" cy="647143"/>
            </a:xfrm>
          </p:grpSpPr>
          <p:pic>
            <p:nvPicPr>
              <p:cNvPr id="39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F86F0CB9-CF1D-EFE2-9067-DAAFBFF39E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9697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F6EF6B47-8E12-FFC4-FB95-0344D53A6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11903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404F3829-2A64-DCA3-A224-81B6F9E2A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441094" y="327576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B3108396-9FB7-9764-A794-F83D139039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0114" y="3275762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F947F792-07D4-8AC1-16D3-2FED53ED37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1763154" y="3275763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C:\Users\balajeea\Desktop\cell-world-screen.jpg">
                <a:extLst>
                  <a:ext uri="{FF2B5EF4-FFF2-40B4-BE49-F238E27FC236}">
                    <a16:creationId xmlns:a16="http://schemas.microsoft.com/office/drawing/2014/main" id="{3BE19BF3-1DC2-669C-2BC4-5FA3CC0CB5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474914" y="3278144"/>
                <a:ext cx="267494" cy="6447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88ECF7B-9D02-5951-856A-FFF2DBFE6F47}"/>
              </a:ext>
            </a:extLst>
          </p:cNvPr>
          <p:cNvSpPr txBox="1"/>
          <p:nvPr/>
        </p:nvSpPr>
        <p:spPr>
          <a:xfrm>
            <a:off x="2168483" y="1637178"/>
            <a:ext cx="304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Large-scale Rad/Nuc incidents</a:t>
            </a:r>
          </a:p>
        </p:txBody>
      </p:sp>
    </p:spTree>
    <p:extLst>
      <p:ext uri="{BB962C8B-B14F-4D97-AF65-F5344CB8AC3E}">
        <p14:creationId xmlns:p14="http://schemas.microsoft.com/office/powerpoint/2010/main" val="474029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2DF0FF-4F50-FEF9-9199-8C91B1CF520F}"/>
              </a:ext>
            </a:extLst>
          </p:cNvPr>
          <p:cNvGrpSpPr/>
          <p:nvPr/>
        </p:nvGrpSpPr>
        <p:grpSpPr>
          <a:xfrm>
            <a:off x="2327918" y="1155065"/>
            <a:ext cx="7294521" cy="4922402"/>
            <a:chOff x="2194568" y="650240"/>
            <a:chExt cx="7294521" cy="4922402"/>
          </a:xfrm>
        </p:grpSpPr>
        <p:sp>
          <p:nvSpPr>
            <p:cNvPr id="2" name="Oval 1"/>
            <p:cNvSpPr/>
            <p:nvPr/>
          </p:nvSpPr>
          <p:spPr>
            <a:xfrm>
              <a:off x="5708076" y="2556164"/>
              <a:ext cx="1905000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44706" y="2862334"/>
              <a:ext cx="14616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Biodosimetry</a:t>
              </a:r>
            </a:p>
            <a:p>
              <a:pPr algn="ctr"/>
              <a:r>
                <a:rPr lang="en-US" b="1" dirty="0"/>
                <a:t>tools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5683202" y="1516034"/>
              <a:ext cx="607711" cy="10736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65757" y="83496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 DCA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6603424" y="1325536"/>
              <a:ext cx="35550" cy="12152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93511" y="1146702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CBMN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003476" y="1570922"/>
              <a:ext cx="609600" cy="10188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600043" y="1204418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PCC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7351537" y="1946564"/>
              <a:ext cx="990600" cy="802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517854" y="1710992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-H2AX</a:t>
              </a:r>
              <a:endParaRPr lang="en-US" b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4738793" y="2022764"/>
              <a:ext cx="1109434" cy="802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880154" y="3686126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LDR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5366805" y="3699164"/>
              <a:ext cx="1032677" cy="10505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938938" y="2942998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EPR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4423942" y="3508665"/>
              <a:ext cx="1520766" cy="8151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799013" y="4522678"/>
              <a:ext cx="168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Transcriptomics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308276" y="3546764"/>
              <a:ext cx="894492" cy="10779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36877" y="4704628"/>
              <a:ext cx="1655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  Metabolomics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71743" y="4755534"/>
              <a:ext cx="1257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Proteomics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626613" y="3165764"/>
              <a:ext cx="11523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 flipV="1">
              <a:off x="4241846" y="2875221"/>
              <a:ext cx="1449908" cy="3030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194568" y="2493001"/>
              <a:ext cx="164897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Novel markers </a:t>
              </a:r>
            </a:p>
            <a:p>
              <a:pPr algn="l"/>
              <a:r>
                <a:rPr lang="en-US" b="1" dirty="0"/>
                <a:t>(Microvesicles?</a:t>
              </a:r>
            </a:p>
            <a:p>
              <a:pPr algn="l"/>
              <a:r>
                <a:rPr lang="en-US" b="1" dirty="0"/>
                <a:t>Exosomes?)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7536877" y="3347604"/>
              <a:ext cx="1242049" cy="5801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816089" y="1526326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MN-BE</a:t>
              </a:r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6674859" y="3699165"/>
              <a:ext cx="25400" cy="115927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420153" y="4803200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Genomics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735024" y="650240"/>
              <a:ext cx="189980" cy="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998963" y="4987867"/>
              <a:ext cx="776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miRNA</a:t>
              </a:r>
            </a:p>
            <a:p>
              <a:r>
                <a:rPr lang="en-US" sz="1600" b="1" dirty="0"/>
                <a:t>mRNA</a:t>
              </a:r>
            </a:p>
          </p:txBody>
        </p:sp>
      </p:grpSp>
      <p:cxnSp>
        <p:nvCxnSpPr>
          <p:cNvPr id="221" name="Straight Arrow Connector 220"/>
          <p:cNvCxnSpPr/>
          <p:nvPr/>
        </p:nvCxnSpPr>
        <p:spPr>
          <a:xfrm>
            <a:off x="5701815" y="243840"/>
            <a:ext cx="189980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5688236" y="439544"/>
            <a:ext cx="189980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516B23B-06C7-50A8-1CCD-F9079F7BED19}"/>
              </a:ext>
            </a:extLst>
          </p:cNvPr>
          <p:cNvSpPr txBox="1"/>
          <p:nvPr/>
        </p:nvSpPr>
        <p:spPr>
          <a:xfrm>
            <a:off x="4557292" y="232807"/>
            <a:ext cx="423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Current Biodosimetry Tools</a:t>
            </a:r>
          </a:p>
        </p:txBody>
      </p:sp>
    </p:spTree>
    <p:extLst>
      <p:ext uri="{BB962C8B-B14F-4D97-AF65-F5344CB8AC3E}">
        <p14:creationId xmlns:p14="http://schemas.microsoft.com/office/powerpoint/2010/main" val="416621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7_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F2DA2DF3EEB419F3B2B98AD287D1C" ma:contentTypeVersion="22" ma:contentTypeDescription="Create a new document." ma:contentTypeScope="" ma:versionID="7be94fb2e90b420f753f28c5bfd20bed">
  <xsd:schema xmlns:xsd="http://www.w3.org/2001/XMLSchema" xmlns:xs="http://www.w3.org/2001/XMLSchema" xmlns:p="http://schemas.microsoft.com/office/2006/metadata/properties" xmlns:ns2="18799806-8915-43d5-b13e-0c5764bff825" xmlns:ns3="42cc7fbc-342a-46e4-bc1f-1a4c4c4cec16" xmlns:ns4="b2105736-7904-46c8-bc9d-4d1b4b5b570d" targetNamespace="http://schemas.microsoft.com/office/2006/metadata/properties" ma:root="true" ma:fieldsID="356c4beafab76821bce436c703769479" ns2:_="" ns3:_="" ns4:_="">
    <xsd:import namespace="18799806-8915-43d5-b13e-0c5764bff825"/>
    <xsd:import namespace="42cc7fbc-342a-46e4-bc1f-1a4c4c4cec16"/>
    <xsd:import namespace="b2105736-7904-46c8-bc9d-4d1b4b5b570d"/>
    <xsd:element name="properties">
      <xsd:complexType>
        <xsd:sequence>
          <xsd:element name="documentManagement">
            <xsd:complexType>
              <xsd:all>
                <xsd:element ref="ns2:Assigned_x0020_To0" minOccurs="0"/>
                <xsd:element ref="ns2:Publication_x0020_Status"/>
                <xsd:element ref="ns2:Author0" minOccurs="0"/>
                <xsd:element ref="ns2:Distro_x0020_Statement" minOccurs="0"/>
                <xsd:element ref="ns2:Date_x0020_Published" minOccurs="0"/>
                <xsd:element ref="ns2:DSIAC_x0020_Web_x0020_URL" minOccurs="0"/>
                <xsd:element ref="ns3:IAC" minOccurs="0"/>
                <xsd:element ref="ns2:Pub_x0020_Type"/>
                <xsd:element ref="ns2:Report_x0020_No_x002e_0" minOccurs="0"/>
                <xsd:element ref="ns2:IWAE_98840815_x002d_f161_x002d_4af7_x002d_aac2_x002d_73b7d1955a9e" minOccurs="0"/>
                <xsd:element ref="ns2:DSIMS_x0020_URL" minOccurs="0"/>
                <xsd:element ref="ns2:DTIC_x0020_Accession_x0020_No_x002e_" minOccurs="0"/>
                <xsd:element ref="ns2:IWAE_98840815_x002d_f161_x002d_4af7_x002d_aac2_x002d_73b7d1955a9e0" minOccurs="0"/>
                <xsd:element ref="ns2:IWAE_fc3904df_x002d_8785_x002d_48ee_x002d_946e_x002d_51c69ef861ad" minOccurs="0"/>
                <xsd:element ref="ns2:IWSAPHistory" minOccurs="0"/>
                <xsd:element ref="ns2:PresenterAuthorOrg" minOccurs="0"/>
                <xsd:element ref="ns4:Notes1" minOccurs="0"/>
                <xsd:element ref="ns2:DatePresen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799806-8915-43d5-b13e-0c5764bff825" elementFormDefault="qualified">
    <xsd:import namespace="http://schemas.microsoft.com/office/2006/documentManagement/types"/>
    <xsd:import namespace="http://schemas.microsoft.com/office/infopath/2007/PartnerControls"/>
    <xsd:element name="Assigned_x0020_To0" ma:index="2" nillable="true" ma:displayName="Assigned To" ma:description="Who is now responsible for doing something with this?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cation_x0020_Status" ma:index="3" ma:displayName="Publication Status" ma:default="1. Pre-edit" ma:format="Dropdown" ma:internalName="Publication_x0020_Status" ma:readOnly="false">
      <xsd:simpleType>
        <xsd:restriction base="dms:Choice">
          <xsd:enumeration value="1. Pre-edit"/>
          <xsd:enumeration value="2. Tech Edit"/>
          <xsd:enumeration value="3. Author Review"/>
          <xsd:enumeration value="4. DTIC Review"/>
          <xsd:enumeration value="5. Ready/Complete"/>
        </xsd:restriction>
      </xsd:simpleType>
    </xsd:element>
    <xsd:element name="Author0" ma:index="4" nillable="true" ma:displayName="Author" ma:description="The lead author should be listed LastName, FirstName. If there are multiple authors, the lead author’s last name should be followed by “et al.”" ma:internalName="Author0" ma:readOnly="false">
      <xsd:simpleType>
        <xsd:restriction base="dms:Text">
          <xsd:maxLength value="255"/>
        </xsd:restriction>
      </xsd:simpleType>
    </xsd:element>
    <xsd:element name="Distro_x0020_Statement" ma:index="5" nillable="true" ma:displayName="Distro Statement" ma:default="Distro A" ma:format="Dropdown" ma:internalName="Distro_x0020_Statement" ma:readOnly="false">
      <xsd:simpleType>
        <xsd:restriction base="dms:Choice">
          <xsd:enumeration value="Distro A"/>
          <xsd:enumeration value="Distro B"/>
          <xsd:enumeration value="Distro C"/>
          <xsd:enumeration value="Distro D"/>
          <xsd:enumeration value="Distro E"/>
          <xsd:enumeration value="Distro F"/>
        </xsd:restriction>
      </xsd:simpleType>
    </xsd:element>
    <xsd:element name="Date_x0020_Published" ma:index="6" nillable="true" ma:displayName="Date Published" ma:description="When was the report uploaded to the R&amp;E Gateway?" ma:format="DateOnly" ma:internalName="Date_x0020_Published" ma:readOnly="false">
      <xsd:simpleType>
        <xsd:restriction base="dms:DateTime"/>
      </xsd:simpleType>
    </xsd:element>
    <xsd:element name="DSIAC_x0020_Web_x0020_URL" ma:index="7" nillable="true" ma:displayName="Web URL" ma:description="Link to this item on our external website (if applicable)" ma:format="Hyperlink" ma:internalName="DSIAC_x0020_Web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_x0020_Type" ma:index="9" ma:displayName="Pub Type" ma:default="TI Response Report" ma:description="What kind of publication is this?" ma:format="Dropdown" ma:internalName="Pub_x0020_Type" ma:readOnly="false">
      <xsd:simpleType>
        <xsd:union memberTypes="dms:Text">
          <xsd:simpleType>
            <xsd:restriction base="dms:Choice">
              <xsd:enumeration value="TI Response Report"/>
              <xsd:enumeration value="SOAR"/>
              <xsd:enumeration value="Web Article"/>
              <xsd:enumeration value="Journal Article"/>
              <xsd:enumeration value="Journal Issue"/>
              <xsd:enumeration value="Monograph"/>
              <xsd:enumeration value="Webinar"/>
            </xsd:restriction>
          </xsd:simpleType>
        </xsd:union>
      </xsd:simpleType>
    </xsd:element>
    <xsd:element name="Report_x0020_No_x002e_0" ma:index="10" nillable="true" ma:displayName="Report No." ma:description="This is built automatically when a user clicks Generate Report No. = DSIAC-BCO-YEAR-####" ma:internalName="Report_x0020_No_x002e_0" ma:readOnly="false">
      <xsd:simpleType>
        <xsd:restriction base="dms:Text">
          <xsd:maxLength value="255"/>
        </xsd:restriction>
      </xsd:simpleType>
    </xsd:element>
    <xsd:element name="IWAE_98840815_x002d_f161_x002d_4af7_x002d_aac2_x002d_73b7d1955a9e" ma:index="11" nillable="true" ma:displayName="Generate Report No." ma:internalName="IWAE_98840815_x002d_f161_x002d_4af7_x002d_aac2_x002d_73b7d1955a9e" ma:readOnly="false">
      <xsd:simpleType>
        <xsd:restriction base="dms:Unknown"/>
      </xsd:simpleType>
    </xsd:element>
    <xsd:element name="DSIMS_x0020_URL" ma:index="12" nillable="true" ma:displayName="I2MS URL" ma:description="Only for TI Response Reports. This should be the link to the TI listing in I2MS. Enter the TI ID number as the 'Description'." ma:format="Hyperlink" ma:internalName="DSIMS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TIC_x0020_Accession_x0020_No_x002e_" ma:index="13" nillable="true" ma:displayName="DTIC Accession No." ma:description="DTIC Accession No. and link to listing in R&amp;E Gateway.  Use the following template for the link, https://search.dtic.mil/#/results?search=%7B%22query%22:%22AD######%22%7D" ma:format="Hyperlink" ma:internalName="DTIC_x0020_Accession_x0020_No_x002e_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WAE_98840815_x002d_f161_x002d_4af7_x002d_aac2_x002d_73b7d1955a9e0" ma:index="14" nillable="true" ma:displayName="Generate Report No." ma:internalName="IWAE_98840815_x002d_f161_x002d_4af7_x002d_aac2_x002d_73b7d1955a9e0">
      <xsd:simpleType>
        <xsd:restriction base="dms:Unknown"/>
      </xsd:simpleType>
    </xsd:element>
    <xsd:element name="IWAE_fc3904df_x002d_8785_x002d_48ee_x002d_946e_x002d_51c69ef861ad" ma:index="15" nillable="true" ma:displayName="Email Check in Comment" ma:internalName="IWAE_fc3904df_x002d_8785_x002d_48ee_x002d_946e_x002d_51c69ef861ad">
      <xsd:simpleType>
        <xsd:restriction base="dms:Unknown"/>
      </xsd:simpleType>
    </xsd:element>
    <xsd:element name="IWSAPHistory" ma:index="18" nillable="true" ma:displayName="IWSAPHistory" ma:hidden="true" ma:internalName="IWSAPHistory">
      <xsd:simpleType>
        <xsd:restriction base="dms:Note"/>
      </xsd:simpleType>
    </xsd:element>
    <xsd:element name="PresenterAuthorOrg" ma:index="23" nillable="true" ma:displayName="Presenter/Author Organization" ma:internalName="PresenterAuthorOrg">
      <xsd:simpleType>
        <xsd:restriction base="dms:Text">
          <xsd:maxLength value="255"/>
        </xsd:restriction>
      </xsd:simpleType>
    </xsd:element>
    <xsd:element name="DatePresented" ma:index="25" nillable="true" ma:displayName="Date Presented" ma:description="Only applicable for webinars." ma:format="DateOnly" ma:internalName="DatePresen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c7fbc-342a-46e4-bc1f-1a4c4c4cec16" elementFormDefault="qualified">
    <xsd:import namespace="http://schemas.microsoft.com/office/2006/documentManagement/types"/>
    <xsd:import namespace="http://schemas.microsoft.com/office/infopath/2007/PartnerControls"/>
    <xsd:element name="IAC" ma:index="8" nillable="true" ma:displayName="IAC" ma:format="Dropdown" ma:internalName="IAC">
      <xsd:simpleType>
        <xsd:restriction base="dms:Choice">
          <xsd:enumeration value="CSIAC"/>
          <xsd:enumeration value="DSIAC"/>
          <xsd:enumeration value="HDIA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05736-7904-46c8-bc9d-4d1b4b5b570d" elementFormDefault="qualified">
    <xsd:import namespace="http://schemas.microsoft.com/office/2006/documentManagement/types"/>
    <xsd:import namespace="http://schemas.microsoft.com/office/infopath/2007/PartnerControls"/>
    <xsd:element name="Notes1" ma:index="24" nillable="true" ma:displayName="Notes" ma:internalName="Notes1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AuthorOrg xmlns="18799806-8915-43d5-b13e-0c5764bff825">ORAU</PresenterAuthorOrg>
    <DTIC_x0020_Accession_x0020_No_x002e_ xmlns="18799806-8915-43d5-b13e-0c5764bff825">
      <Url xsi:nil="true"/>
      <Description xsi:nil="true"/>
    </DTIC_x0020_Accession_x0020_No_x002e_>
    <IWSAPHistory xmlns="18799806-8915-43d5-b13e-0c5764bff825">&lt;Actions&gt;&lt;Run /&gt;&lt;History&gt;&lt;Execution ActionID="53d4e1f9-d025-4b74-a5df-aaaf2e30ce1e" Date="10/19/2023 10:11:29 AM" Outcome="Success" UserID="288" Message="" Verbose="0" ChangeType="ItemUpdated" /&gt;&lt;Execution ActionID="53d4e1f9-d025-4b74-a5df-aaaf2e30ce1e" Date="10/19/2023 10:11:28 AM" Outcome="InProgress" UserID="288" Message="Conditions passed, executing" Verbose="1" ChangeType="ItemUpdated" /&gt;&lt;Execution ActionID="53d4e1f9-d025-4b74-a5df-aaaf2e30ce1e" Date="10/19/2023 10:11:28 AM" Outcome="InProgress" UserID="288" Message="Started, checking conditions" Verbose="1" ChangeType="ItemUpdated" /&gt;&lt;Execution ActionID="53d4e1f9-d025-4b74-a5df-aaaf2e30ce1e" Date="10/19/2023 10:10:47 AM" Outcome="Failure" UserID="288" Message="There is no file with URL 'More Publications/Webinar_HDIAC_Radiation Biodosimetry_.pptx' in this Web." Verbose="0" ChangeType="ItemUpdated" /&gt;&lt;Execution ActionID="53d4e1f9-d025-4b74-a5df-aaaf2e30ce1e" Date="10/19/2023 10:10:47 AM" Outcome="InProgress" UserID="288" Message="Conditions passed, executing" Verbose="1" ChangeType="ItemUpdated" /&gt;&lt;Execution ActionID="53d4e1f9-d025-4b74-a5df-aaaf2e30ce1e" Date="10/19/2023 10:10:47 AM" Outcome="InProgress" UserID="288" Message="Started, checking conditions" Verbose="1" ChangeType="ItemUpdated" /&gt;&lt;Execution ActionID="53d4e1f9-d025-4b74-a5df-aaaf2e30ce1e" Date="10/19/2023 10:10:39 AM" Outcome="Failure" UserID="288" Message="There is no file with URL 'More Publications/__PowerPoint Presentation_.pptx' in this Web." Verbose="0" ChangeType="ItemUpdated" /&gt;&lt;Execution ActionID="53d4e1f9-d025-4b74-a5df-aaaf2e30ce1e" Date="10/19/2023 10:10:39 AM" Outcome="InProgress" UserID="288" Message="Conditions passed, executing" Verbose="1" ChangeType="ItemUpdated" /&gt;&lt;Execution ActionID="53d4e1f9-d025-4b74-a5df-aaaf2e30ce1e" Date="10/19/2023 10:10:39 AM" Outcome="InProgress" UserID="288" Message="Started, checking conditions" Verbose="1" ChangeType="ItemUpdated" /&gt;&lt;Execution ActionID="53d4e1f9-d025-4b74-a5df-aaaf2e30ce1e" Date="10/19/2023 10:08:47 AM" Outcome="Failure" UserID="288" Message="There is no file with URL 'More Publications/Webinar_HDIAC_Radiation Biodosimetry_.pptx' in this Web." Verbose="0" ChangeType="ItemUpdated" /&gt;&lt;Execution ActionID="53d4e1f9-d025-4b74-a5df-aaaf2e30ce1e" Date="10/19/2023 10:08:47 AM" Outcome="InProgress" UserID="288" Message="Conditions passed, executing" Verbose="1" ChangeType="ItemUpdated" /&gt;&lt;Execution ActionID="53d4e1f9-d025-4b74-a5df-aaaf2e30ce1e" Date="10/19/2023 10:08:47 AM" Outcome="InProgress" UserID="288" Message="Started, checking conditions" Verbose="1" ChangeType="ItemUpdated" /&gt;&lt;/History&gt;&lt;/Actions&gt;</IWSAPHistory>
    <Pub_x0020_Type xmlns="18799806-8915-43d5-b13e-0c5764bff825">Webinar</Pub_x0020_Type>
    <Distro_x0020_Statement xmlns="18799806-8915-43d5-b13e-0c5764bff825">Distro A</Distro_x0020_Statement>
    <DSIMS_x0020_URL xmlns="18799806-8915-43d5-b13e-0c5764bff825">
      <Url xsi:nil="true"/>
      <Description xsi:nil="true"/>
    </DSIMS_x0020_URL>
    <DatePresented xmlns="18799806-8915-43d5-b13e-0c5764bff825">2023-10-19T04:00:00+00:00</DatePresented>
    <IWAE_98840815_x002d_f161_x002d_4af7_x002d_aac2_x002d_73b7d1955a9e xmlns="18799806-8915-43d5-b13e-0c5764bff825" xsi:nil="true"/>
    <Assigned_x0020_To0 xmlns="18799806-8915-43d5-b13e-0c5764bff825">
      <UserInfo>
        <DisplayName/>
        <AccountId xsi:nil="true"/>
        <AccountType/>
      </UserInfo>
    </Assigned_x0020_To0>
    <IWAE_98840815_x002d_f161_x002d_4af7_x002d_aac2_x002d_73b7d1955a9e0 xmlns="18799806-8915-43d5-b13e-0c5764bff825" xsi:nil="true"/>
    <Date_x0020_Published xmlns="18799806-8915-43d5-b13e-0c5764bff825">2023-10-19T04:00:00+00:00</Date_x0020_Published>
    <DSIAC_x0020_Web_x0020_URL xmlns="18799806-8915-43d5-b13e-0c5764bff825">
      <Url>https://hdiac.org/webinars/radiation-biodosimetry-where-we-are-and-where-we-need-to-go/</Url>
      <Description>Link</Description>
    </DSIAC_x0020_Web_x0020_URL>
    <IAC xmlns="42cc7fbc-342a-46e4-bc1f-1a4c4c4cec16">HDIAC</IAC>
    <Report_x0020_No_x002e_0 xmlns="18799806-8915-43d5-b13e-0c5764bff825" xsi:nil="true"/>
    <Author0 xmlns="18799806-8915-43d5-b13e-0c5764bff825">Balajee, Adayabalam</Author0>
    <Publication_x0020_Status xmlns="18799806-8915-43d5-b13e-0c5764bff825">5. Ready/Complete</Publication_x0020_Status>
    <IWAE_fc3904df_x002d_8785_x002d_48ee_x002d_946e_x002d_51c69ef861ad xmlns="18799806-8915-43d5-b13e-0c5764bff825" xsi:nil="true"/>
    <Notes1 xmlns="b2105736-7904-46c8-bc9d-4d1b4b5b570d" xsi:nil="true"/>
  </documentManagement>
</p:properties>
</file>

<file path=customXml/itemProps1.xml><?xml version="1.0" encoding="utf-8"?>
<ds:datastoreItem xmlns:ds="http://schemas.openxmlformats.org/officeDocument/2006/customXml" ds:itemID="{28C82ABA-C356-46A7-BFFB-E12931D49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9DC29-6549-4AAD-9459-C74403C85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799806-8915-43d5-b13e-0c5764bff825"/>
    <ds:schemaRef ds:uri="42cc7fbc-342a-46e4-bc1f-1a4c4c4cec16"/>
    <ds:schemaRef ds:uri="b2105736-7904-46c8-bc9d-4d1b4b5b5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FD1B7-A6CC-479E-BC10-B27BC2BD1682}">
  <ds:schemaRefs>
    <ds:schemaRef ds:uri="http://schemas.microsoft.com/office/2006/metadata/properties"/>
    <ds:schemaRef ds:uri="http://schemas.microsoft.com/office/infopath/2007/PartnerControls"/>
    <ds:schemaRef ds:uri="18799806-8915-43d5-b13e-0c5764bff825"/>
    <ds:schemaRef ds:uri="42cc7fbc-342a-46e4-bc1f-1a4c4c4cec16"/>
    <ds:schemaRef ds:uri="b2105736-7904-46c8-bc9d-4d1b4b5b57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2739</Words>
  <Application>Microsoft Office PowerPoint</Application>
  <PresentationFormat>Widescreen</PresentationFormat>
  <Paragraphs>607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PMingLiU</vt:lpstr>
      <vt:lpstr>Arial</vt:lpstr>
      <vt:lpstr>BlinkMacSystemFont</vt:lpstr>
      <vt:lpstr>Calibri</vt:lpstr>
      <vt:lpstr>Calibri Light</vt:lpstr>
      <vt:lpstr>Cambria</vt:lpstr>
      <vt:lpstr>Century Gothic</vt:lpstr>
      <vt:lpstr>Symbol</vt:lpstr>
      <vt:lpstr>Verdana</vt:lpstr>
      <vt:lpstr>Wingdings</vt:lpstr>
      <vt:lpstr>Office Theme</vt:lpstr>
      <vt:lpstr>7_Default Design</vt:lpstr>
      <vt:lpstr>PowerPoint Presentation</vt:lpstr>
      <vt:lpstr>PowerPoint Presentation</vt:lpstr>
      <vt:lpstr>What is Biodosimetry?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EMESIS</vt:lpstr>
      <vt:lpstr>PowerPoint Presentation</vt:lpstr>
      <vt:lpstr>Whole blood cell counts</vt:lpstr>
      <vt:lpstr>PowerPoint Presentation</vt:lpstr>
      <vt:lpstr>PowerPoint Presentation</vt:lpstr>
      <vt:lpstr>EPR and ESR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expression signatures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miRNA Based Biodosimetry Tool</vt:lpstr>
      <vt:lpstr>Biomarkers for multiple organ dysfunction syndrome  (MODS) after radiation exposure in  vivo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Biodosimetry</dc:title>
  <dc:creator>Balajee, Adayabalam</dc:creator>
  <cp:lastModifiedBy>Brian Benesch</cp:lastModifiedBy>
  <cp:revision>10</cp:revision>
  <dcterms:created xsi:type="dcterms:W3CDTF">2023-10-18T16:11:31Z</dcterms:created>
  <dcterms:modified xsi:type="dcterms:W3CDTF">2023-10-19T15:53:31Z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0x010100A6CF2DA2DF3EEB419F3B2B98AD287D1C</vt:lpwstr>
  </property>
</Properties>
</file>